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venir LT Std" panose="020B0604020202020204" charset="0"/>
      <p:regular r:id="rId16"/>
    </p:embeddedFont>
    <p:embeddedFont>
      <p:font typeface="League Spartan" panose="020B0604020202020204" charset="0"/>
      <p:regular r:id="rId17"/>
    </p:embeddedFont>
    <p:embeddedFont>
      <p:font typeface="Nunito Sans" pitchFamily="2" charset="0"/>
      <p:regular r:id="rId18"/>
    </p:embeddedFont>
    <p:embeddedFont>
      <p:font typeface="Nunito Sans Bold" charset="0"/>
      <p:regular r:id="rId19"/>
    </p:embeddedFont>
    <p:embeddedFont>
      <p:font typeface="Nunito Sans Heavy" panose="020B0604020202020204" charset="0"/>
      <p:regular r:id="rId20"/>
    </p:embeddedFont>
    <p:embeddedFont>
      <p:font typeface="Nunito Sans Semi-Bold" panose="020B0604020202020204" charset="0"/>
      <p:regular r:id="rId21"/>
    </p:embeddedFont>
    <p:embeddedFont>
      <p:font typeface="Poppins" panose="00000500000000000000" pitchFamily="2" charset="0"/>
      <p:regular r:id="rId22"/>
    </p:embeddedFont>
    <p:embeddedFont>
      <p:font typeface="Poppins Bold" panose="00000800000000000000" charset="0"/>
      <p:regular r:id="rId23"/>
    </p:embeddedFont>
    <p:embeddedFont>
      <p:font typeface="Poppins Semi-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7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hkl.unitedway.ca/donate-now/"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sp>
        <p:nvSpPr>
          <p:cNvPr id="3" name="AutoShape 3"/>
          <p:cNvSpPr/>
          <p:nvPr/>
        </p:nvSpPr>
        <p:spPr>
          <a:xfrm>
            <a:off x="0" y="0"/>
            <a:ext cx="11062096" cy="2652233"/>
          </a:xfrm>
          <a:prstGeom prst="rect">
            <a:avLst/>
          </a:prstGeom>
          <a:solidFill>
            <a:srgbClr val="FFFFFF"/>
          </a:solidFill>
        </p:spPr>
        <p:txBody>
          <a:bodyPr/>
          <a:lstStyle/>
          <a:p>
            <a:endParaRPr lang="en-CA"/>
          </a:p>
        </p:txBody>
      </p:sp>
      <p:sp>
        <p:nvSpPr>
          <p:cNvPr id="4" name="AutoShape 4"/>
          <p:cNvSpPr/>
          <p:nvPr/>
        </p:nvSpPr>
        <p:spPr>
          <a:xfrm>
            <a:off x="0" y="9258300"/>
            <a:ext cx="18288000" cy="1060295"/>
          </a:xfrm>
          <a:prstGeom prst="rect">
            <a:avLst/>
          </a:prstGeom>
          <a:solidFill>
            <a:srgbClr val="DA291C"/>
          </a:solidFill>
        </p:spPr>
        <p:txBody>
          <a:bodyPr/>
          <a:lstStyle/>
          <a:p>
            <a:endParaRPr lang="en-CA"/>
          </a:p>
        </p:txBody>
      </p:sp>
      <p:sp>
        <p:nvSpPr>
          <p:cNvPr id="5" name="TextBox 5"/>
          <p:cNvSpPr txBox="1"/>
          <p:nvPr/>
        </p:nvSpPr>
        <p:spPr>
          <a:xfrm>
            <a:off x="1028700" y="9426815"/>
            <a:ext cx="15375198" cy="618491"/>
          </a:xfrm>
          <a:prstGeom prst="rect">
            <a:avLst/>
          </a:prstGeom>
        </p:spPr>
        <p:txBody>
          <a:bodyPr lIns="0" tIns="0" rIns="0" bIns="0" rtlCol="0" anchor="t">
            <a:spAutoFit/>
          </a:bodyPr>
          <a:lstStyle/>
          <a:p>
            <a:pPr algn="l">
              <a:lnSpc>
                <a:spcPts val="4759"/>
              </a:lnSpc>
            </a:pPr>
            <a:r>
              <a:rPr lang="en-US" sz="3399" b="1">
                <a:solidFill>
                  <a:srgbClr val="FFFFFF"/>
                </a:solidFill>
                <a:latin typeface="Poppins Semi-Bold"/>
                <a:ea typeface="Poppins Semi-Bold"/>
                <a:cs typeface="Poppins Semi-Bold"/>
                <a:sym typeface="Poppins Semi-Bold"/>
              </a:rPr>
              <a:t>Building Community in City of Kawartha Lakes and Haliburton County</a:t>
            </a:r>
          </a:p>
        </p:txBody>
      </p:sp>
      <p:sp>
        <p:nvSpPr>
          <p:cNvPr id="6" name="TextBox 6"/>
          <p:cNvSpPr txBox="1"/>
          <p:nvPr/>
        </p:nvSpPr>
        <p:spPr>
          <a:xfrm>
            <a:off x="558803" y="-66675"/>
            <a:ext cx="11342140" cy="1895475"/>
          </a:xfrm>
          <a:prstGeom prst="rect">
            <a:avLst/>
          </a:prstGeom>
        </p:spPr>
        <p:txBody>
          <a:bodyPr lIns="0" tIns="0" rIns="0" bIns="0" rtlCol="0" anchor="t">
            <a:spAutoFit/>
          </a:bodyPr>
          <a:lstStyle/>
          <a:p>
            <a:pPr algn="l">
              <a:lnSpc>
                <a:spcPts val="7200"/>
              </a:lnSpc>
            </a:pPr>
            <a:r>
              <a:rPr lang="en-US" sz="6000" spc="300">
                <a:solidFill>
                  <a:srgbClr val="F2342A"/>
                </a:solidFill>
                <a:latin typeface="Poppins"/>
                <a:ea typeface="Poppins"/>
                <a:cs typeface="Poppins"/>
                <a:sym typeface="Poppins"/>
              </a:rPr>
              <a:t>UNITED WAY HALIBURTON KAWARTHA LAKES </a:t>
            </a:r>
          </a:p>
        </p:txBody>
      </p:sp>
      <p:sp>
        <p:nvSpPr>
          <p:cNvPr id="7" name="TextBox 7"/>
          <p:cNvSpPr txBox="1"/>
          <p:nvPr/>
        </p:nvSpPr>
        <p:spPr>
          <a:xfrm>
            <a:off x="3175967" y="1845962"/>
            <a:ext cx="9200157" cy="625476"/>
          </a:xfrm>
          <a:prstGeom prst="rect">
            <a:avLst/>
          </a:prstGeom>
        </p:spPr>
        <p:txBody>
          <a:bodyPr lIns="0" tIns="0" rIns="0" bIns="0" rtlCol="0" anchor="t">
            <a:spAutoFit/>
          </a:bodyPr>
          <a:lstStyle/>
          <a:p>
            <a:pPr algn="l">
              <a:lnSpc>
                <a:spcPts val="4899"/>
              </a:lnSpc>
            </a:pPr>
            <a:r>
              <a:rPr lang="en-US" sz="3499" b="1" spc="349">
                <a:solidFill>
                  <a:srgbClr val="121435"/>
                </a:solidFill>
                <a:latin typeface="Poppins Bold"/>
                <a:ea typeface="Poppins Bold"/>
                <a:cs typeface="Poppins Bold"/>
                <a:sym typeface="Poppins Bold"/>
              </a:rPr>
              <a:t>2025-2026 CAMPAIGN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12846" y="4245429"/>
            <a:ext cx="8662307" cy="1396093"/>
            <a:chOff x="0" y="0"/>
            <a:chExt cx="2930213" cy="472259"/>
          </a:xfrm>
        </p:grpSpPr>
        <p:sp>
          <p:nvSpPr>
            <p:cNvPr id="3" name="Freeform 3"/>
            <p:cNvSpPr/>
            <p:nvPr/>
          </p:nvSpPr>
          <p:spPr>
            <a:xfrm>
              <a:off x="0" y="0"/>
              <a:ext cx="2930212" cy="472259"/>
            </a:xfrm>
            <a:custGeom>
              <a:avLst/>
              <a:gdLst/>
              <a:ahLst/>
              <a:cxnLst/>
              <a:rect l="l" t="t" r="r" b="b"/>
              <a:pathLst>
                <a:path w="2930212" h="472259">
                  <a:moveTo>
                    <a:pt x="0" y="0"/>
                  </a:moveTo>
                  <a:lnTo>
                    <a:pt x="2930212" y="0"/>
                  </a:lnTo>
                  <a:lnTo>
                    <a:pt x="2930212" y="472259"/>
                  </a:lnTo>
                  <a:lnTo>
                    <a:pt x="0" y="472259"/>
                  </a:lnTo>
                  <a:close/>
                </a:path>
              </a:pathLst>
            </a:custGeom>
            <a:solidFill>
              <a:srgbClr val="FFFFFF"/>
            </a:solidFill>
          </p:spPr>
          <p:txBody>
            <a:bodyPr/>
            <a:lstStyle/>
            <a:p>
              <a:endParaRPr lang="en-CA"/>
            </a:p>
          </p:txBody>
        </p:sp>
      </p:grpSp>
      <p:sp>
        <p:nvSpPr>
          <p:cNvPr id="4" name="Freeform 4"/>
          <p:cNvSpPr/>
          <p:nvPr/>
        </p:nvSpPr>
        <p:spPr>
          <a:xfrm>
            <a:off x="8204369" y="2411944"/>
            <a:ext cx="9244554" cy="6933416"/>
          </a:xfrm>
          <a:custGeom>
            <a:avLst/>
            <a:gdLst/>
            <a:ahLst/>
            <a:cxnLst/>
            <a:rect l="l" t="t" r="r" b="b"/>
            <a:pathLst>
              <a:path w="9244554" h="6933416">
                <a:moveTo>
                  <a:pt x="0" y="0"/>
                </a:moveTo>
                <a:lnTo>
                  <a:pt x="9244554" y="0"/>
                </a:lnTo>
                <a:lnTo>
                  <a:pt x="9244554" y="6933415"/>
                </a:lnTo>
                <a:lnTo>
                  <a:pt x="0" y="693341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grpSp>
        <p:nvGrpSpPr>
          <p:cNvPr id="5" name="Group 5"/>
          <p:cNvGrpSpPr/>
          <p:nvPr/>
        </p:nvGrpSpPr>
        <p:grpSpPr>
          <a:xfrm>
            <a:off x="5644960" y="2051768"/>
            <a:ext cx="12267239" cy="720351"/>
            <a:chOff x="0" y="0"/>
            <a:chExt cx="11246309" cy="660400"/>
          </a:xfrm>
        </p:grpSpPr>
        <p:sp>
          <p:nvSpPr>
            <p:cNvPr id="6" name="Freeform 6"/>
            <p:cNvSpPr/>
            <p:nvPr/>
          </p:nvSpPr>
          <p:spPr>
            <a:xfrm>
              <a:off x="0" y="0"/>
              <a:ext cx="11246309" cy="660400"/>
            </a:xfrm>
            <a:custGeom>
              <a:avLst/>
              <a:gdLst/>
              <a:ahLst/>
              <a:cxnLst/>
              <a:rect l="l" t="t" r="r" b="b"/>
              <a:pathLst>
                <a:path w="11246309" h="660400">
                  <a:moveTo>
                    <a:pt x="11121848" y="660400"/>
                  </a:moveTo>
                  <a:lnTo>
                    <a:pt x="124460" y="660400"/>
                  </a:lnTo>
                  <a:cubicBezTo>
                    <a:pt x="55880" y="660400"/>
                    <a:pt x="0" y="604520"/>
                    <a:pt x="0" y="535940"/>
                  </a:cubicBezTo>
                  <a:lnTo>
                    <a:pt x="0" y="124460"/>
                  </a:lnTo>
                  <a:cubicBezTo>
                    <a:pt x="0" y="55880"/>
                    <a:pt x="55880" y="0"/>
                    <a:pt x="124460" y="0"/>
                  </a:cubicBezTo>
                  <a:lnTo>
                    <a:pt x="11121849" y="0"/>
                  </a:lnTo>
                  <a:cubicBezTo>
                    <a:pt x="11190429" y="0"/>
                    <a:pt x="11246309" y="55880"/>
                    <a:pt x="11246309" y="124460"/>
                  </a:cubicBezTo>
                  <a:lnTo>
                    <a:pt x="11246309" y="535940"/>
                  </a:lnTo>
                  <a:cubicBezTo>
                    <a:pt x="11246309" y="604520"/>
                    <a:pt x="11190429" y="660400"/>
                    <a:pt x="11121849" y="660400"/>
                  </a:cubicBezTo>
                  <a:close/>
                </a:path>
              </a:pathLst>
            </a:custGeom>
            <a:solidFill>
              <a:srgbClr val="DA291C"/>
            </a:solidFill>
          </p:spPr>
          <p:txBody>
            <a:bodyPr/>
            <a:lstStyle/>
            <a:p>
              <a:endParaRPr lang="en-CA"/>
            </a:p>
          </p:txBody>
        </p:sp>
      </p:grpSp>
      <p:sp>
        <p:nvSpPr>
          <p:cNvPr id="7" name="Freeform 7"/>
          <p:cNvSpPr/>
          <p:nvPr/>
        </p:nvSpPr>
        <p:spPr>
          <a:xfrm>
            <a:off x="886483" y="1165563"/>
            <a:ext cx="6069553" cy="8092737"/>
          </a:xfrm>
          <a:custGeom>
            <a:avLst/>
            <a:gdLst/>
            <a:ahLst/>
            <a:cxnLst/>
            <a:rect l="l" t="t" r="r" b="b"/>
            <a:pathLst>
              <a:path w="6069553" h="8092737">
                <a:moveTo>
                  <a:pt x="0" y="0"/>
                </a:moveTo>
                <a:lnTo>
                  <a:pt x="6069552" y="0"/>
                </a:lnTo>
                <a:lnTo>
                  <a:pt x="6069552" y="8092737"/>
                </a:lnTo>
                <a:lnTo>
                  <a:pt x="0" y="809273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CA"/>
          </a:p>
        </p:txBody>
      </p:sp>
      <p:sp>
        <p:nvSpPr>
          <p:cNvPr id="8" name="TextBox 8"/>
          <p:cNvSpPr txBox="1"/>
          <p:nvPr/>
        </p:nvSpPr>
        <p:spPr>
          <a:xfrm>
            <a:off x="8204369" y="776372"/>
            <a:ext cx="8372460" cy="952500"/>
          </a:xfrm>
          <a:prstGeom prst="rect">
            <a:avLst/>
          </a:prstGeom>
        </p:spPr>
        <p:txBody>
          <a:bodyPr lIns="0" tIns="0" rIns="0" bIns="0" rtlCol="0" anchor="t">
            <a:spAutoFit/>
          </a:bodyPr>
          <a:lstStyle/>
          <a:p>
            <a:pPr algn="ctr">
              <a:lnSpc>
                <a:spcPts val="7559"/>
              </a:lnSpc>
            </a:pPr>
            <a:r>
              <a:rPr lang="en-US" sz="6299" b="1">
                <a:solidFill>
                  <a:srgbClr val="DA291C"/>
                </a:solidFill>
                <a:latin typeface="Nunito Sans Heavy"/>
                <a:ea typeface="Nunito Sans Heavy"/>
                <a:cs typeface="Nunito Sans Heavy"/>
                <a:sym typeface="Nunito Sans Heavy"/>
              </a:rPr>
              <a:t>HOW CAN I HELP?</a:t>
            </a:r>
          </a:p>
        </p:txBody>
      </p:sp>
      <p:grpSp>
        <p:nvGrpSpPr>
          <p:cNvPr id="9" name="Group 9"/>
          <p:cNvGrpSpPr/>
          <p:nvPr/>
        </p:nvGrpSpPr>
        <p:grpSpPr>
          <a:xfrm>
            <a:off x="-157303" y="9258300"/>
            <a:ext cx="12267239" cy="720351"/>
            <a:chOff x="0" y="0"/>
            <a:chExt cx="11246309" cy="660400"/>
          </a:xfrm>
        </p:grpSpPr>
        <p:sp>
          <p:nvSpPr>
            <p:cNvPr id="10" name="Freeform 10"/>
            <p:cNvSpPr/>
            <p:nvPr/>
          </p:nvSpPr>
          <p:spPr>
            <a:xfrm>
              <a:off x="0" y="0"/>
              <a:ext cx="11246309" cy="660400"/>
            </a:xfrm>
            <a:custGeom>
              <a:avLst/>
              <a:gdLst/>
              <a:ahLst/>
              <a:cxnLst/>
              <a:rect l="l" t="t" r="r" b="b"/>
              <a:pathLst>
                <a:path w="11246309" h="660400">
                  <a:moveTo>
                    <a:pt x="11121848" y="660400"/>
                  </a:moveTo>
                  <a:lnTo>
                    <a:pt x="124460" y="660400"/>
                  </a:lnTo>
                  <a:cubicBezTo>
                    <a:pt x="55880" y="660400"/>
                    <a:pt x="0" y="604520"/>
                    <a:pt x="0" y="535940"/>
                  </a:cubicBezTo>
                  <a:lnTo>
                    <a:pt x="0" y="124460"/>
                  </a:lnTo>
                  <a:cubicBezTo>
                    <a:pt x="0" y="55880"/>
                    <a:pt x="55880" y="0"/>
                    <a:pt x="124460" y="0"/>
                  </a:cubicBezTo>
                  <a:lnTo>
                    <a:pt x="11121849" y="0"/>
                  </a:lnTo>
                  <a:cubicBezTo>
                    <a:pt x="11190429" y="0"/>
                    <a:pt x="11246309" y="55880"/>
                    <a:pt x="11246309" y="124460"/>
                  </a:cubicBezTo>
                  <a:lnTo>
                    <a:pt x="11246309" y="535940"/>
                  </a:lnTo>
                  <a:cubicBezTo>
                    <a:pt x="11246309" y="604520"/>
                    <a:pt x="11190429" y="660400"/>
                    <a:pt x="11121849" y="660400"/>
                  </a:cubicBezTo>
                  <a:close/>
                </a:path>
              </a:pathLst>
            </a:custGeom>
            <a:solidFill>
              <a:srgbClr val="DA291C"/>
            </a:solidFill>
          </p:spPr>
          <p:txBody>
            <a:bodyPr/>
            <a:lstStyle/>
            <a:p>
              <a:endParaRPr lang="en-CA"/>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0422" y="314325"/>
            <a:ext cx="7562634" cy="1428750"/>
          </a:xfrm>
          <a:prstGeom prst="rect">
            <a:avLst/>
          </a:prstGeom>
        </p:spPr>
        <p:txBody>
          <a:bodyPr lIns="0" tIns="0" rIns="0" bIns="0" rtlCol="0" anchor="t">
            <a:spAutoFit/>
          </a:bodyPr>
          <a:lstStyle/>
          <a:p>
            <a:pPr algn="l">
              <a:lnSpc>
                <a:spcPts val="5640"/>
              </a:lnSpc>
            </a:pPr>
            <a:r>
              <a:rPr lang="en-US" sz="4700" b="1">
                <a:solidFill>
                  <a:srgbClr val="DA291C"/>
                </a:solidFill>
                <a:latin typeface="Nunito Sans Heavy"/>
                <a:ea typeface="Nunito Sans Heavy"/>
                <a:cs typeface="Nunito Sans Heavy"/>
                <a:sym typeface="Nunito Sans Heavy"/>
              </a:rPr>
              <a:t>There are many ways to support your United Way!</a:t>
            </a:r>
          </a:p>
        </p:txBody>
      </p:sp>
      <p:sp>
        <p:nvSpPr>
          <p:cNvPr id="3" name="TextBox 3"/>
          <p:cNvSpPr txBox="1"/>
          <p:nvPr/>
        </p:nvSpPr>
        <p:spPr>
          <a:xfrm>
            <a:off x="332059" y="1812995"/>
            <a:ext cx="7530998" cy="8037219"/>
          </a:xfrm>
          <a:prstGeom prst="rect">
            <a:avLst/>
          </a:prstGeom>
        </p:spPr>
        <p:txBody>
          <a:bodyPr lIns="0" tIns="0" rIns="0" bIns="0" rtlCol="0" anchor="t">
            <a:spAutoFit/>
          </a:bodyPr>
          <a:lstStyle/>
          <a:p>
            <a:pPr marL="523584" lvl="1" indent="-261792" algn="l">
              <a:lnSpc>
                <a:spcPts val="4049"/>
              </a:lnSpc>
              <a:buFont typeface="Arial"/>
              <a:buChar char="•"/>
            </a:pPr>
            <a:r>
              <a:rPr lang="en-US" sz="2425">
                <a:solidFill>
                  <a:srgbClr val="474242"/>
                </a:solidFill>
                <a:latin typeface="Nunito Sans"/>
                <a:ea typeface="Nunito Sans"/>
                <a:cs typeface="Nunito Sans"/>
                <a:sym typeface="Nunito Sans"/>
              </a:rPr>
              <a:t>Corporations can consider matching public and/or employee donations.</a:t>
            </a:r>
          </a:p>
          <a:p>
            <a:pPr marL="523584" lvl="1" indent="-261792" algn="l">
              <a:lnSpc>
                <a:spcPts val="4049"/>
              </a:lnSpc>
              <a:buFont typeface="Arial"/>
              <a:buChar char="•"/>
            </a:pPr>
            <a:r>
              <a:rPr lang="en-US" sz="2425">
                <a:solidFill>
                  <a:srgbClr val="474242"/>
                </a:solidFill>
                <a:latin typeface="Nunito Sans"/>
                <a:ea typeface="Nunito Sans"/>
                <a:cs typeface="Nunito Sans"/>
                <a:sym typeface="Nunito Sans"/>
              </a:rPr>
              <a:t>Donate through payroll deduction at work!</a:t>
            </a:r>
          </a:p>
          <a:p>
            <a:pPr marL="523584" lvl="1" indent="-261792" algn="l">
              <a:lnSpc>
                <a:spcPts val="4049"/>
              </a:lnSpc>
              <a:buFont typeface="Arial"/>
              <a:buChar char="•"/>
            </a:pPr>
            <a:r>
              <a:rPr lang="en-US" sz="2425">
                <a:solidFill>
                  <a:srgbClr val="474242"/>
                </a:solidFill>
                <a:latin typeface="Nunito Sans"/>
                <a:ea typeface="Nunito Sans"/>
                <a:cs typeface="Nunito Sans"/>
                <a:sym typeface="Nunito Sans"/>
              </a:rPr>
              <a:t>If you can, become a Leader of the Way donor!</a:t>
            </a:r>
          </a:p>
          <a:p>
            <a:pPr marL="523584" lvl="1" indent="-261792" algn="l">
              <a:lnSpc>
                <a:spcPts val="4049"/>
              </a:lnSpc>
              <a:buFont typeface="Arial"/>
              <a:buChar char="•"/>
            </a:pPr>
            <a:r>
              <a:rPr lang="en-US" sz="2425">
                <a:solidFill>
                  <a:srgbClr val="474242"/>
                </a:solidFill>
                <a:latin typeface="Nunito Sans"/>
                <a:ea typeface="Nunito Sans"/>
                <a:cs typeface="Nunito Sans"/>
                <a:sym typeface="Nunito Sans"/>
              </a:rPr>
              <a:t>Make a one-time donation at your workplace!</a:t>
            </a:r>
          </a:p>
          <a:p>
            <a:pPr marL="523584" lvl="1" indent="-261792" algn="l">
              <a:lnSpc>
                <a:spcPts val="4049"/>
              </a:lnSpc>
              <a:buFont typeface="Arial"/>
              <a:buChar char="•"/>
            </a:pPr>
            <a:r>
              <a:rPr lang="en-US" sz="2425">
                <a:solidFill>
                  <a:srgbClr val="474242"/>
                </a:solidFill>
                <a:latin typeface="Nunito Sans"/>
                <a:ea typeface="Nunito Sans"/>
                <a:cs typeface="Nunito Sans"/>
                <a:sym typeface="Nunito Sans"/>
              </a:rPr>
              <a:t>Donate online through our website! </a:t>
            </a:r>
            <a:r>
              <a:rPr lang="en-US" sz="2425" u="sng">
                <a:solidFill>
                  <a:srgbClr val="474242"/>
                </a:solidFill>
                <a:latin typeface="Nunito Sans"/>
                <a:ea typeface="Nunito Sans"/>
                <a:cs typeface="Nunito Sans"/>
                <a:sym typeface="Nunito Sans"/>
                <a:hlinkClick r:id="rId2" tooltip="http://hkl.unitedway.ca/donate-now/"/>
              </a:rPr>
              <a:t>hkl.unitedway.ca/donate-now/</a:t>
            </a:r>
          </a:p>
          <a:p>
            <a:pPr marL="523584" lvl="1" indent="-261792" algn="l">
              <a:lnSpc>
                <a:spcPts val="4049"/>
              </a:lnSpc>
              <a:buFont typeface="Arial"/>
              <a:buChar char="•"/>
            </a:pPr>
            <a:r>
              <a:rPr lang="en-US" sz="2425">
                <a:solidFill>
                  <a:srgbClr val="474242"/>
                </a:solidFill>
                <a:latin typeface="Nunito Sans"/>
                <a:ea typeface="Nunito Sans"/>
                <a:cs typeface="Nunito Sans"/>
                <a:sym typeface="Nunito Sans"/>
              </a:rPr>
              <a:t>Create or participate in special events at work or join us at one of our special events! </a:t>
            </a:r>
          </a:p>
          <a:p>
            <a:pPr marL="523584" lvl="1" indent="-261792" algn="l">
              <a:lnSpc>
                <a:spcPts val="4049"/>
              </a:lnSpc>
              <a:buFont typeface="Arial"/>
              <a:buChar char="•"/>
            </a:pPr>
            <a:r>
              <a:rPr lang="en-US" sz="2425">
                <a:solidFill>
                  <a:srgbClr val="474242"/>
                </a:solidFill>
                <a:latin typeface="Nunito Sans"/>
                <a:ea typeface="Nunito Sans"/>
                <a:cs typeface="Nunito Sans"/>
                <a:sym typeface="Nunito Sans"/>
              </a:rPr>
              <a:t>Volunteer at Edwin Binney's Community Farm &amp; Education Centre or a United Way Event!</a:t>
            </a:r>
          </a:p>
          <a:p>
            <a:pPr marL="523584" lvl="1" indent="-261792" algn="l">
              <a:lnSpc>
                <a:spcPts val="4049"/>
              </a:lnSpc>
              <a:buFont typeface="Arial"/>
              <a:buChar char="•"/>
            </a:pPr>
            <a:r>
              <a:rPr lang="en-US" sz="2425">
                <a:solidFill>
                  <a:srgbClr val="474242"/>
                </a:solidFill>
                <a:latin typeface="Nunito Sans"/>
                <a:ea typeface="Nunito Sans"/>
                <a:cs typeface="Nunito Sans"/>
                <a:sym typeface="Nunito Sans"/>
              </a:rPr>
              <a:t>Encourage a friend or co-worker to donate to United Way!</a:t>
            </a:r>
          </a:p>
          <a:p>
            <a:pPr marL="523584" lvl="1" indent="-261792" algn="l">
              <a:lnSpc>
                <a:spcPts val="4049"/>
              </a:lnSpc>
              <a:buFont typeface="Arial"/>
              <a:buChar char="•"/>
            </a:pPr>
            <a:r>
              <a:rPr lang="en-US" sz="2425">
                <a:solidFill>
                  <a:srgbClr val="474242"/>
                </a:solidFill>
                <a:latin typeface="Nunito Sans"/>
                <a:ea typeface="Nunito Sans"/>
                <a:cs typeface="Nunito Sans"/>
                <a:sym typeface="Nunito Sans"/>
              </a:rPr>
              <a:t>Participate in activities such as Period Promise</a:t>
            </a:r>
          </a:p>
          <a:p>
            <a:pPr marL="523584" lvl="1" indent="-261792" algn="l">
              <a:lnSpc>
                <a:spcPts val="4049"/>
              </a:lnSpc>
              <a:buFont typeface="Arial"/>
              <a:buChar char="•"/>
            </a:pPr>
            <a:r>
              <a:rPr lang="en-US" sz="2425">
                <a:solidFill>
                  <a:srgbClr val="474242"/>
                </a:solidFill>
                <a:latin typeface="Nunito Sans"/>
                <a:ea typeface="Nunito Sans"/>
                <a:cs typeface="Nunito Sans"/>
                <a:sym typeface="Nunito Sans"/>
              </a:rPr>
              <a:t>Your business can sponsor a UWHKL event or project (ask us for opportunities and ideas). </a:t>
            </a:r>
          </a:p>
        </p:txBody>
      </p:sp>
      <p:sp>
        <p:nvSpPr>
          <p:cNvPr id="4" name="Freeform 4"/>
          <p:cNvSpPr/>
          <p:nvPr/>
        </p:nvSpPr>
        <p:spPr>
          <a:xfrm>
            <a:off x="8554643" y="0"/>
            <a:ext cx="9733357" cy="10287000"/>
          </a:xfrm>
          <a:custGeom>
            <a:avLst/>
            <a:gdLst/>
            <a:ahLst/>
            <a:cxnLst/>
            <a:rect l="l" t="t" r="r" b="b"/>
            <a:pathLst>
              <a:path w="9733357" h="10287000">
                <a:moveTo>
                  <a:pt x="0" y="0"/>
                </a:moveTo>
                <a:lnTo>
                  <a:pt x="9733357" y="0"/>
                </a:lnTo>
                <a:lnTo>
                  <a:pt x="9733357" y="10287000"/>
                </a:lnTo>
                <a:lnTo>
                  <a:pt x="0" y="1028700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CA"/>
          </a:p>
        </p:txBody>
      </p:sp>
      <p:sp>
        <p:nvSpPr>
          <p:cNvPr id="5" name="AutoShape 5"/>
          <p:cNvSpPr/>
          <p:nvPr/>
        </p:nvSpPr>
        <p:spPr>
          <a:xfrm rot="5400000">
            <a:off x="3315893" y="5048250"/>
            <a:ext cx="10287000" cy="0"/>
          </a:xfrm>
          <a:prstGeom prst="line">
            <a:avLst/>
          </a:prstGeom>
          <a:ln w="190500" cap="flat">
            <a:solidFill>
              <a:srgbClr val="54585A"/>
            </a:solidFill>
            <a:prstDash val="solid"/>
            <a:headEnd type="none" w="sm" len="sm"/>
            <a:tailEnd type="none" w="sm" len="sm"/>
          </a:ln>
        </p:spPr>
        <p:txBody>
          <a:bodyPr/>
          <a:lstStyle/>
          <a:p>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29521" y="8977382"/>
            <a:ext cx="12267239" cy="1028502"/>
            <a:chOff x="0" y="0"/>
            <a:chExt cx="11246309" cy="942906"/>
          </a:xfrm>
        </p:grpSpPr>
        <p:sp>
          <p:nvSpPr>
            <p:cNvPr id="3" name="Freeform 3"/>
            <p:cNvSpPr/>
            <p:nvPr/>
          </p:nvSpPr>
          <p:spPr>
            <a:xfrm>
              <a:off x="0" y="0"/>
              <a:ext cx="11246309" cy="942906"/>
            </a:xfrm>
            <a:custGeom>
              <a:avLst/>
              <a:gdLst/>
              <a:ahLst/>
              <a:cxnLst/>
              <a:rect l="l" t="t" r="r" b="b"/>
              <a:pathLst>
                <a:path w="11246309" h="942906">
                  <a:moveTo>
                    <a:pt x="11121848" y="942906"/>
                  </a:moveTo>
                  <a:lnTo>
                    <a:pt x="124460" y="942906"/>
                  </a:lnTo>
                  <a:cubicBezTo>
                    <a:pt x="55880" y="942906"/>
                    <a:pt x="0" y="887026"/>
                    <a:pt x="0" y="818446"/>
                  </a:cubicBezTo>
                  <a:lnTo>
                    <a:pt x="0" y="124460"/>
                  </a:lnTo>
                  <a:cubicBezTo>
                    <a:pt x="0" y="55880"/>
                    <a:pt x="55880" y="0"/>
                    <a:pt x="124460" y="0"/>
                  </a:cubicBezTo>
                  <a:lnTo>
                    <a:pt x="11121849" y="0"/>
                  </a:lnTo>
                  <a:cubicBezTo>
                    <a:pt x="11190429" y="0"/>
                    <a:pt x="11246309" y="55880"/>
                    <a:pt x="11246309" y="124460"/>
                  </a:cubicBezTo>
                  <a:lnTo>
                    <a:pt x="11246309" y="818446"/>
                  </a:lnTo>
                  <a:cubicBezTo>
                    <a:pt x="11246309" y="887026"/>
                    <a:pt x="11190429" y="942906"/>
                    <a:pt x="11121849" y="942906"/>
                  </a:cubicBezTo>
                  <a:close/>
                </a:path>
              </a:pathLst>
            </a:custGeom>
            <a:solidFill>
              <a:srgbClr val="DA291C"/>
            </a:solidFill>
          </p:spPr>
          <p:txBody>
            <a:bodyPr/>
            <a:lstStyle/>
            <a:p>
              <a:endParaRPr lang="en-CA"/>
            </a:p>
          </p:txBody>
        </p:sp>
      </p:grpSp>
      <p:sp>
        <p:nvSpPr>
          <p:cNvPr id="4" name="Freeform 4"/>
          <p:cNvSpPr/>
          <p:nvPr/>
        </p:nvSpPr>
        <p:spPr>
          <a:xfrm>
            <a:off x="363442" y="2458376"/>
            <a:ext cx="10774675" cy="6689311"/>
          </a:xfrm>
          <a:custGeom>
            <a:avLst/>
            <a:gdLst/>
            <a:ahLst/>
            <a:cxnLst/>
            <a:rect l="l" t="t" r="r" b="b"/>
            <a:pathLst>
              <a:path w="10774675" h="6689311">
                <a:moveTo>
                  <a:pt x="0" y="0"/>
                </a:moveTo>
                <a:lnTo>
                  <a:pt x="10774675" y="0"/>
                </a:lnTo>
                <a:lnTo>
                  <a:pt x="10774675" y="6689311"/>
                </a:lnTo>
                <a:lnTo>
                  <a:pt x="0" y="668931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sp>
        <p:nvSpPr>
          <p:cNvPr id="5" name="TextBox 5"/>
          <p:cNvSpPr txBox="1"/>
          <p:nvPr/>
        </p:nvSpPr>
        <p:spPr>
          <a:xfrm>
            <a:off x="1536339" y="1019175"/>
            <a:ext cx="9122623" cy="857250"/>
          </a:xfrm>
          <a:prstGeom prst="rect">
            <a:avLst/>
          </a:prstGeom>
        </p:spPr>
        <p:txBody>
          <a:bodyPr lIns="0" tIns="0" rIns="0" bIns="0" rtlCol="0" anchor="t">
            <a:spAutoFit/>
          </a:bodyPr>
          <a:lstStyle/>
          <a:p>
            <a:pPr algn="l">
              <a:lnSpc>
                <a:spcPts val="6720"/>
              </a:lnSpc>
            </a:pPr>
            <a:r>
              <a:rPr lang="en-US" sz="5600" b="1">
                <a:solidFill>
                  <a:srgbClr val="DA291C"/>
                </a:solidFill>
                <a:latin typeface="Nunito Sans Heavy"/>
                <a:ea typeface="Nunito Sans Heavy"/>
                <a:cs typeface="Nunito Sans Heavy"/>
                <a:sym typeface="Nunito Sans Heavy"/>
              </a:rPr>
              <a:t>Special event ideas</a:t>
            </a:r>
          </a:p>
        </p:txBody>
      </p:sp>
      <p:sp>
        <p:nvSpPr>
          <p:cNvPr id="6" name="TextBox 6"/>
          <p:cNvSpPr txBox="1"/>
          <p:nvPr/>
        </p:nvSpPr>
        <p:spPr>
          <a:xfrm>
            <a:off x="11626751" y="857250"/>
            <a:ext cx="6197074" cy="7716266"/>
          </a:xfrm>
          <a:prstGeom prst="rect">
            <a:avLst/>
          </a:prstGeom>
        </p:spPr>
        <p:txBody>
          <a:bodyPr lIns="0" tIns="0" rIns="0" bIns="0" rtlCol="0" anchor="t">
            <a:spAutoFit/>
          </a:bodyPr>
          <a:lstStyle/>
          <a:p>
            <a:pPr marL="604519" lvl="1" indent="-302260" algn="l">
              <a:lnSpc>
                <a:spcPts val="5151"/>
              </a:lnSpc>
              <a:buFont typeface="Arial"/>
              <a:buChar char="•"/>
            </a:pPr>
            <a:r>
              <a:rPr lang="en-US" sz="2799" b="1">
                <a:solidFill>
                  <a:srgbClr val="2C2A29"/>
                </a:solidFill>
                <a:latin typeface="Nunito Sans Bold"/>
                <a:ea typeface="Nunito Sans Bold"/>
                <a:cs typeface="Nunito Sans Bold"/>
                <a:sym typeface="Nunito Sans Bold"/>
              </a:rPr>
              <a:t>Trivia</a:t>
            </a:r>
          </a:p>
          <a:p>
            <a:pPr marL="604519" lvl="1" indent="-302260" algn="l">
              <a:lnSpc>
                <a:spcPts val="5151"/>
              </a:lnSpc>
              <a:buFont typeface="Arial"/>
              <a:buChar char="•"/>
            </a:pPr>
            <a:r>
              <a:rPr lang="en-US" sz="2799" b="1">
                <a:solidFill>
                  <a:srgbClr val="2C2A29"/>
                </a:solidFill>
                <a:latin typeface="Nunito Sans Bold"/>
                <a:ea typeface="Nunito Sans Bold"/>
                <a:cs typeface="Nunito Sans Bold"/>
                <a:sym typeface="Nunito Sans Bold"/>
              </a:rPr>
              <a:t>Fun run or walk</a:t>
            </a:r>
          </a:p>
          <a:p>
            <a:pPr marL="604519" lvl="1" indent="-302260" algn="l">
              <a:lnSpc>
                <a:spcPts val="5151"/>
              </a:lnSpc>
              <a:buFont typeface="Arial"/>
              <a:buChar char="•"/>
            </a:pPr>
            <a:r>
              <a:rPr lang="en-US" sz="2799" b="1">
                <a:solidFill>
                  <a:srgbClr val="2C2A29"/>
                </a:solidFill>
                <a:latin typeface="Nunito Sans Bold"/>
                <a:ea typeface="Nunito Sans Bold"/>
                <a:cs typeface="Nunito Sans Bold"/>
                <a:sym typeface="Nunito Sans Bold"/>
              </a:rPr>
              <a:t>Video game sport tournament </a:t>
            </a:r>
          </a:p>
          <a:p>
            <a:pPr marL="604519" lvl="1" indent="-302260" algn="l">
              <a:lnSpc>
                <a:spcPts val="5151"/>
              </a:lnSpc>
              <a:buFont typeface="Arial"/>
              <a:buChar char="•"/>
            </a:pPr>
            <a:r>
              <a:rPr lang="en-US" sz="2799" b="1">
                <a:solidFill>
                  <a:srgbClr val="2C2A29"/>
                </a:solidFill>
                <a:latin typeface="Nunito Sans Bold"/>
                <a:ea typeface="Nunito Sans Bold"/>
                <a:cs typeface="Nunito Sans Bold"/>
                <a:sym typeface="Nunito Sans Bold"/>
              </a:rPr>
              <a:t>Bingo! </a:t>
            </a:r>
          </a:p>
          <a:p>
            <a:pPr marL="604519" lvl="1" indent="-302260" algn="l">
              <a:lnSpc>
                <a:spcPts val="5151"/>
              </a:lnSpc>
              <a:buFont typeface="Arial"/>
              <a:buChar char="•"/>
            </a:pPr>
            <a:r>
              <a:rPr lang="en-US" sz="2799" b="1">
                <a:solidFill>
                  <a:srgbClr val="2C2A29"/>
                </a:solidFill>
                <a:latin typeface="Nunito Sans Bold"/>
                <a:ea typeface="Nunito Sans Bold"/>
                <a:cs typeface="Nunito Sans Bold"/>
                <a:sym typeface="Nunito Sans Bold"/>
              </a:rPr>
              <a:t>Get a team together for the Nexicom United Way Funspiel - costumes encouraged!</a:t>
            </a:r>
          </a:p>
          <a:p>
            <a:pPr marL="604519" lvl="1" indent="-302260" algn="l">
              <a:lnSpc>
                <a:spcPts val="5151"/>
              </a:lnSpc>
              <a:buFont typeface="Arial"/>
              <a:buChar char="•"/>
            </a:pPr>
            <a:r>
              <a:rPr lang="en-US" sz="2799" b="1">
                <a:solidFill>
                  <a:srgbClr val="2C2A29"/>
                </a:solidFill>
                <a:latin typeface="Nunito Sans Bold"/>
                <a:ea typeface="Nunito Sans Bold"/>
                <a:cs typeface="Nunito Sans Bold"/>
                <a:sym typeface="Nunito Sans Bold"/>
              </a:rPr>
              <a:t>Get a staff team together for Coldest Night of the Year.</a:t>
            </a:r>
          </a:p>
          <a:p>
            <a:pPr marL="604519" lvl="1" indent="-302260" algn="l">
              <a:lnSpc>
                <a:spcPts val="5151"/>
              </a:lnSpc>
              <a:spcBef>
                <a:spcPct val="0"/>
              </a:spcBef>
              <a:buFont typeface="Arial"/>
              <a:buChar char="•"/>
            </a:pPr>
            <a:r>
              <a:rPr lang="en-US" sz="2799" b="1">
                <a:solidFill>
                  <a:srgbClr val="2C2A29"/>
                </a:solidFill>
                <a:latin typeface="Nunito Sans Bold"/>
                <a:ea typeface="Nunito Sans Bold"/>
                <a:cs typeface="Nunito Sans Bold"/>
                <a:sym typeface="Nunito Sans Bold"/>
              </a:rPr>
              <a:t>And whatever your imagination can come up with. Have fun with your fundraising!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995805" y="-995805"/>
            <a:ext cx="11092305" cy="11092305"/>
          </a:xfrm>
          <a:custGeom>
            <a:avLst/>
            <a:gdLst/>
            <a:ahLst/>
            <a:cxnLst/>
            <a:rect l="l" t="t" r="r" b="b"/>
            <a:pathLst>
              <a:path w="11092305" h="11092305">
                <a:moveTo>
                  <a:pt x="0" y="0"/>
                </a:moveTo>
                <a:lnTo>
                  <a:pt x="11092305" y="0"/>
                </a:lnTo>
                <a:lnTo>
                  <a:pt x="11092305" y="11092305"/>
                </a:lnTo>
                <a:lnTo>
                  <a:pt x="0" y="110923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AutoShape 3"/>
          <p:cNvSpPr/>
          <p:nvPr/>
        </p:nvSpPr>
        <p:spPr>
          <a:xfrm>
            <a:off x="0" y="10096500"/>
            <a:ext cx="18288000" cy="0"/>
          </a:xfrm>
          <a:prstGeom prst="line">
            <a:avLst/>
          </a:prstGeom>
          <a:ln w="190500" cap="flat">
            <a:solidFill>
              <a:srgbClr val="CCBAB0"/>
            </a:solidFill>
            <a:prstDash val="solid"/>
            <a:headEnd type="none" w="sm" len="sm"/>
            <a:tailEnd type="none" w="sm" len="sm"/>
          </a:ln>
        </p:spPr>
        <p:txBody>
          <a:bodyPr/>
          <a:lstStyle/>
          <a:p>
            <a:endParaRPr lang="en-CA"/>
          </a:p>
        </p:txBody>
      </p:sp>
      <p:sp>
        <p:nvSpPr>
          <p:cNvPr id="4" name="Freeform 4"/>
          <p:cNvSpPr/>
          <p:nvPr/>
        </p:nvSpPr>
        <p:spPr>
          <a:xfrm>
            <a:off x="768338" y="1362426"/>
            <a:ext cx="7191355" cy="7547396"/>
          </a:xfrm>
          <a:custGeom>
            <a:avLst/>
            <a:gdLst/>
            <a:ahLst/>
            <a:cxnLst/>
            <a:rect l="l" t="t" r="r" b="b"/>
            <a:pathLst>
              <a:path w="7191355" h="7547396">
                <a:moveTo>
                  <a:pt x="0" y="0"/>
                </a:moveTo>
                <a:lnTo>
                  <a:pt x="7191355" y="0"/>
                </a:lnTo>
                <a:lnTo>
                  <a:pt x="7191355" y="7547396"/>
                </a:lnTo>
                <a:lnTo>
                  <a:pt x="0" y="7547396"/>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CA"/>
          </a:p>
        </p:txBody>
      </p:sp>
      <p:sp>
        <p:nvSpPr>
          <p:cNvPr id="5" name="TextBox 5"/>
          <p:cNvSpPr txBox="1"/>
          <p:nvPr/>
        </p:nvSpPr>
        <p:spPr>
          <a:xfrm>
            <a:off x="8974284" y="2741510"/>
            <a:ext cx="8671009" cy="5895975"/>
          </a:xfrm>
          <a:prstGeom prst="rect">
            <a:avLst/>
          </a:prstGeom>
        </p:spPr>
        <p:txBody>
          <a:bodyPr lIns="0" tIns="0" rIns="0" bIns="0" rtlCol="0" anchor="t">
            <a:spAutoFit/>
          </a:bodyPr>
          <a:lstStyle/>
          <a:p>
            <a:pPr algn="l">
              <a:lnSpc>
                <a:spcPts val="5399"/>
              </a:lnSpc>
            </a:pPr>
            <a:r>
              <a:rPr lang="en-US" sz="4499" b="1">
                <a:solidFill>
                  <a:srgbClr val="2C2A29"/>
                </a:solidFill>
                <a:latin typeface="Nunito Sans Semi-Bold"/>
                <a:ea typeface="Nunito Sans Semi-Bold"/>
                <a:cs typeface="Nunito Sans Semi-Bold"/>
                <a:sym typeface="Nunito Sans Semi-Bold"/>
              </a:rPr>
              <a:t>Facebook: @UWHKL</a:t>
            </a:r>
          </a:p>
          <a:p>
            <a:pPr algn="l">
              <a:lnSpc>
                <a:spcPts val="5399"/>
              </a:lnSpc>
            </a:pPr>
            <a:endParaRPr lang="en-US" sz="4499" b="1">
              <a:solidFill>
                <a:srgbClr val="2C2A29"/>
              </a:solidFill>
              <a:latin typeface="Nunito Sans Semi-Bold"/>
              <a:ea typeface="Nunito Sans Semi-Bold"/>
              <a:cs typeface="Nunito Sans Semi-Bold"/>
              <a:sym typeface="Nunito Sans Semi-Bold"/>
            </a:endParaRPr>
          </a:p>
          <a:p>
            <a:pPr algn="l">
              <a:lnSpc>
                <a:spcPts val="5399"/>
              </a:lnSpc>
            </a:pPr>
            <a:r>
              <a:rPr lang="en-US" sz="4499" b="1">
                <a:solidFill>
                  <a:srgbClr val="2C2A29"/>
                </a:solidFill>
                <a:latin typeface="Nunito Sans Semi-Bold"/>
                <a:ea typeface="Nunito Sans Semi-Bold"/>
                <a:cs typeface="Nunito Sans Semi-Bold"/>
                <a:sym typeface="Nunito Sans Semi-Bold"/>
              </a:rPr>
              <a:t>X: @UnitedWayHKL</a:t>
            </a:r>
          </a:p>
          <a:p>
            <a:pPr algn="l">
              <a:lnSpc>
                <a:spcPts val="5399"/>
              </a:lnSpc>
            </a:pPr>
            <a:endParaRPr lang="en-US" sz="4499" b="1">
              <a:solidFill>
                <a:srgbClr val="2C2A29"/>
              </a:solidFill>
              <a:latin typeface="Nunito Sans Semi-Bold"/>
              <a:ea typeface="Nunito Sans Semi-Bold"/>
              <a:cs typeface="Nunito Sans Semi-Bold"/>
              <a:sym typeface="Nunito Sans Semi-Bold"/>
            </a:endParaRPr>
          </a:p>
          <a:p>
            <a:pPr algn="l">
              <a:lnSpc>
                <a:spcPts val="5399"/>
              </a:lnSpc>
            </a:pPr>
            <a:r>
              <a:rPr lang="en-US" sz="4499" b="1">
                <a:solidFill>
                  <a:srgbClr val="2C2A29"/>
                </a:solidFill>
                <a:latin typeface="Nunito Sans Semi-Bold"/>
                <a:ea typeface="Nunito Sans Semi-Bold"/>
                <a:cs typeface="Nunito Sans Semi-Bold"/>
                <a:sym typeface="Nunito Sans Semi-Bold"/>
              </a:rPr>
              <a:t>Instagram: @unitedwayhkl</a:t>
            </a:r>
          </a:p>
          <a:p>
            <a:pPr algn="l">
              <a:lnSpc>
                <a:spcPts val="5399"/>
              </a:lnSpc>
            </a:pPr>
            <a:endParaRPr lang="en-US" sz="4499" b="1">
              <a:solidFill>
                <a:srgbClr val="2C2A29"/>
              </a:solidFill>
              <a:latin typeface="Nunito Sans Semi-Bold"/>
              <a:ea typeface="Nunito Sans Semi-Bold"/>
              <a:cs typeface="Nunito Sans Semi-Bold"/>
              <a:sym typeface="Nunito Sans Semi-Bold"/>
            </a:endParaRPr>
          </a:p>
          <a:p>
            <a:pPr algn="l">
              <a:lnSpc>
                <a:spcPts val="5399"/>
              </a:lnSpc>
            </a:pPr>
            <a:r>
              <a:rPr lang="en-US" sz="4499" b="1">
                <a:solidFill>
                  <a:srgbClr val="2C2A29"/>
                </a:solidFill>
                <a:latin typeface="Nunito Sans Semi-Bold"/>
                <a:ea typeface="Nunito Sans Semi-Bold"/>
                <a:cs typeface="Nunito Sans Semi-Bold"/>
                <a:sym typeface="Nunito Sans Semi-Bold"/>
              </a:rPr>
              <a:t>YouTube: @UWHKL &amp; @EdwinBinneysCommunityFarm</a:t>
            </a:r>
          </a:p>
          <a:p>
            <a:pPr marL="0" lvl="0" indent="0" algn="l">
              <a:lnSpc>
                <a:spcPts val="3840"/>
              </a:lnSpc>
              <a:spcBef>
                <a:spcPct val="0"/>
              </a:spcBef>
            </a:pPr>
            <a:endParaRPr lang="en-US" sz="4499" b="1">
              <a:solidFill>
                <a:srgbClr val="2C2A29"/>
              </a:solidFill>
              <a:latin typeface="Nunito Sans Semi-Bold"/>
              <a:ea typeface="Nunito Sans Semi-Bold"/>
              <a:cs typeface="Nunito Sans Semi-Bold"/>
              <a:sym typeface="Nunito Sans Semi-Bold"/>
            </a:endParaRPr>
          </a:p>
        </p:txBody>
      </p:sp>
      <p:sp>
        <p:nvSpPr>
          <p:cNvPr id="6" name="TextBox 6"/>
          <p:cNvSpPr txBox="1"/>
          <p:nvPr/>
        </p:nvSpPr>
        <p:spPr>
          <a:xfrm>
            <a:off x="8484426" y="1505613"/>
            <a:ext cx="9313716" cy="876300"/>
          </a:xfrm>
          <a:prstGeom prst="rect">
            <a:avLst/>
          </a:prstGeom>
        </p:spPr>
        <p:txBody>
          <a:bodyPr lIns="0" tIns="0" rIns="0" bIns="0" rtlCol="0" anchor="t">
            <a:spAutoFit/>
          </a:bodyPr>
          <a:lstStyle/>
          <a:p>
            <a:pPr algn="l">
              <a:lnSpc>
                <a:spcPts val="6959"/>
              </a:lnSpc>
            </a:pPr>
            <a:r>
              <a:rPr lang="en-US" sz="5799" b="1">
                <a:solidFill>
                  <a:srgbClr val="DA291C"/>
                </a:solidFill>
                <a:latin typeface="Nunito Sans Heavy"/>
                <a:ea typeface="Nunito Sans Heavy"/>
                <a:cs typeface="Nunito Sans Heavy"/>
                <a:sym typeface="Nunito Sans Heavy"/>
              </a:rPr>
              <a:t>Follow us on Social Media</a:t>
            </a:r>
            <a:r>
              <a:rPr lang="en-US" sz="5799" b="1">
                <a:solidFill>
                  <a:srgbClr val="937F74"/>
                </a:solidFill>
                <a:latin typeface="Nunito Sans Heavy"/>
                <a:ea typeface="Nunito Sans Heavy"/>
                <a:cs typeface="Nunito Sans Heavy"/>
                <a:sym typeface="Nunito Sans Heavy"/>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grpSp>
        <p:nvGrpSpPr>
          <p:cNvPr id="3" name="Group 3"/>
          <p:cNvGrpSpPr/>
          <p:nvPr/>
        </p:nvGrpSpPr>
        <p:grpSpPr>
          <a:xfrm>
            <a:off x="13110029" y="0"/>
            <a:ext cx="5177971" cy="10287000"/>
            <a:chOff x="0" y="0"/>
            <a:chExt cx="1452660" cy="2885977"/>
          </a:xfrm>
        </p:grpSpPr>
        <p:sp>
          <p:nvSpPr>
            <p:cNvPr id="4" name="Freeform 4"/>
            <p:cNvSpPr/>
            <p:nvPr/>
          </p:nvSpPr>
          <p:spPr>
            <a:xfrm>
              <a:off x="0" y="0"/>
              <a:ext cx="1452659" cy="2885978"/>
            </a:xfrm>
            <a:custGeom>
              <a:avLst/>
              <a:gdLst/>
              <a:ahLst/>
              <a:cxnLst/>
              <a:rect l="l" t="t" r="r" b="b"/>
              <a:pathLst>
                <a:path w="1452659" h="2885978">
                  <a:moveTo>
                    <a:pt x="0" y="0"/>
                  </a:moveTo>
                  <a:lnTo>
                    <a:pt x="1452659" y="0"/>
                  </a:lnTo>
                  <a:lnTo>
                    <a:pt x="1452659" y="2885978"/>
                  </a:lnTo>
                  <a:lnTo>
                    <a:pt x="0" y="2885978"/>
                  </a:lnTo>
                  <a:close/>
                </a:path>
              </a:pathLst>
            </a:custGeom>
            <a:solidFill>
              <a:srgbClr val="FFFFFF">
                <a:alpha val="89804"/>
              </a:srgbClr>
            </a:solidFill>
          </p:spPr>
          <p:txBody>
            <a:bodyPr/>
            <a:lstStyle/>
            <a:p>
              <a:endParaRPr lang="en-CA"/>
            </a:p>
          </p:txBody>
        </p:sp>
      </p:grpSp>
      <p:grpSp>
        <p:nvGrpSpPr>
          <p:cNvPr id="5" name="Group 5"/>
          <p:cNvGrpSpPr/>
          <p:nvPr/>
        </p:nvGrpSpPr>
        <p:grpSpPr>
          <a:xfrm>
            <a:off x="13218622" y="2027832"/>
            <a:ext cx="4960784" cy="5655755"/>
            <a:chOff x="0" y="0"/>
            <a:chExt cx="6614379" cy="7541006"/>
          </a:xfrm>
        </p:grpSpPr>
        <p:sp>
          <p:nvSpPr>
            <p:cNvPr id="6" name="TextBox 6"/>
            <p:cNvSpPr txBox="1"/>
            <p:nvPr/>
          </p:nvSpPr>
          <p:spPr>
            <a:xfrm>
              <a:off x="0" y="1711706"/>
              <a:ext cx="6614379" cy="5829300"/>
            </a:xfrm>
            <a:prstGeom prst="rect">
              <a:avLst/>
            </a:prstGeom>
          </p:spPr>
          <p:txBody>
            <a:bodyPr lIns="0" tIns="0" rIns="0" bIns="0" rtlCol="0" anchor="t">
              <a:spAutoFit/>
            </a:bodyPr>
            <a:lstStyle/>
            <a:p>
              <a:pPr algn="ctr">
                <a:lnSpc>
                  <a:spcPts val="3840"/>
                </a:lnSpc>
              </a:pPr>
              <a:r>
                <a:rPr lang="en-US" sz="3200" b="1">
                  <a:solidFill>
                    <a:srgbClr val="474242"/>
                  </a:solidFill>
                  <a:latin typeface="Nunito Sans Semi-Bold"/>
                  <a:ea typeface="Nunito Sans Semi-Bold"/>
                  <a:cs typeface="Nunito Sans Semi-Bold"/>
                  <a:sym typeface="Nunito Sans Semi-Bold"/>
                </a:rPr>
                <a:t>Questions? Contact Shantal Ingram, </a:t>
              </a:r>
            </a:p>
            <a:p>
              <a:pPr algn="ctr">
                <a:lnSpc>
                  <a:spcPts val="3840"/>
                </a:lnSpc>
              </a:pPr>
              <a:r>
                <a:rPr lang="en-US" sz="3200" b="1">
                  <a:solidFill>
                    <a:srgbClr val="474242"/>
                  </a:solidFill>
                  <a:latin typeface="Nunito Sans Semi-Bold"/>
                  <a:ea typeface="Nunito Sans Semi-Bold"/>
                  <a:cs typeface="Nunito Sans Semi-Bold"/>
                  <a:sym typeface="Nunito Sans Semi-Bold"/>
                </a:rPr>
                <a:t>Co-Executive Director at shantal@hkl.unitedway.ca</a:t>
              </a:r>
            </a:p>
            <a:p>
              <a:pPr algn="ctr">
                <a:lnSpc>
                  <a:spcPts val="3840"/>
                </a:lnSpc>
              </a:pPr>
              <a:endParaRPr lang="en-US" sz="3200" b="1">
                <a:solidFill>
                  <a:srgbClr val="474242"/>
                </a:solidFill>
                <a:latin typeface="Nunito Sans Semi-Bold"/>
                <a:ea typeface="Nunito Sans Semi-Bold"/>
                <a:cs typeface="Nunito Sans Semi-Bold"/>
                <a:sym typeface="Nunito Sans Semi-Bold"/>
              </a:endParaRPr>
            </a:p>
            <a:p>
              <a:pPr algn="ctr">
                <a:lnSpc>
                  <a:spcPts val="3840"/>
                </a:lnSpc>
              </a:pPr>
              <a:r>
                <a:rPr lang="en-US" sz="3200" b="1">
                  <a:solidFill>
                    <a:srgbClr val="474242"/>
                  </a:solidFill>
                  <a:latin typeface="Nunito Sans Semi-Bold"/>
                  <a:ea typeface="Nunito Sans Semi-Bold"/>
                  <a:cs typeface="Nunito Sans Semi-Bold"/>
                  <a:sym typeface="Nunito Sans Semi-Bold"/>
                </a:rPr>
                <a:t>We would be happy to visit your workplace to share more about the work that we do. </a:t>
              </a:r>
            </a:p>
          </p:txBody>
        </p:sp>
        <p:sp>
          <p:nvSpPr>
            <p:cNvPr id="7" name="TextBox 7"/>
            <p:cNvSpPr txBox="1"/>
            <p:nvPr/>
          </p:nvSpPr>
          <p:spPr>
            <a:xfrm>
              <a:off x="0" y="0"/>
              <a:ext cx="6614379" cy="1409700"/>
            </a:xfrm>
            <a:prstGeom prst="rect">
              <a:avLst/>
            </a:prstGeom>
          </p:spPr>
          <p:txBody>
            <a:bodyPr lIns="0" tIns="0" rIns="0" bIns="0" rtlCol="0" anchor="t">
              <a:spAutoFit/>
            </a:bodyPr>
            <a:lstStyle/>
            <a:p>
              <a:pPr algn="ctr">
                <a:lnSpc>
                  <a:spcPts val="8399"/>
                </a:lnSpc>
              </a:pPr>
              <a:r>
                <a:rPr lang="en-US" sz="6999" b="1">
                  <a:solidFill>
                    <a:srgbClr val="DA291C"/>
                  </a:solidFill>
                  <a:latin typeface="Nunito Sans Heavy"/>
                  <a:ea typeface="Nunito Sans Heavy"/>
                  <a:cs typeface="Nunito Sans Heavy"/>
                  <a:sym typeface="Nunito Sans Heavy"/>
                </a:rPr>
                <a:t>Thank you!</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4694" y="262494"/>
            <a:ext cx="16524045" cy="771525"/>
          </a:xfrm>
          <a:prstGeom prst="rect">
            <a:avLst/>
          </a:prstGeom>
        </p:spPr>
        <p:txBody>
          <a:bodyPr lIns="0" tIns="0" rIns="0" bIns="0" rtlCol="0" anchor="t">
            <a:spAutoFit/>
          </a:bodyPr>
          <a:lstStyle/>
          <a:p>
            <a:pPr algn="l">
              <a:lnSpc>
                <a:spcPts val="6000"/>
              </a:lnSpc>
            </a:pPr>
            <a:r>
              <a:rPr lang="en-US" sz="5000" b="1">
                <a:solidFill>
                  <a:srgbClr val="DA291C"/>
                </a:solidFill>
                <a:latin typeface="Nunito Sans Heavy"/>
                <a:ea typeface="Nunito Sans Heavy"/>
                <a:cs typeface="Nunito Sans Heavy"/>
                <a:sym typeface="Nunito Sans Heavy"/>
              </a:rPr>
              <a:t>New name, same commitment to your community</a:t>
            </a:r>
          </a:p>
        </p:txBody>
      </p:sp>
      <p:sp>
        <p:nvSpPr>
          <p:cNvPr id="3" name="TextBox 3"/>
          <p:cNvSpPr txBox="1"/>
          <p:nvPr/>
        </p:nvSpPr>
        <p:spPr>
          <a:xfrm>
            <a:off x="520591" y="1343025"/>
            <a:ext cx="7800028" cy="7915275"/>
          </a:xfrm>
          <a:prstGeom prst="rect">
            <a:avLst/>
          </a:prstGeom>
        </p:spPr>
        <p:txBody>
          <a:bodyPr lIns="0" tIns="0" rIns="0" bIns="0" rtlCol="0" anchor="t">
            <a:spAutoFit/>
          </a:bodyPr>
          <a:lstStyle/>
          <a:p>
            <a:pPr algn="l">
              <a:lnSpc>
                <a:spcPts val="3675"/>
              </a:lnSpc>
            </a:pPr>
            <a:r>
              <a:rPr lang="en-US" sz="2500" b="1">
                <a:solidFill>
                  <a:srgbClr val="474242"/>
                </a:solidFill>
                <a:latin typeface="Nunito Sans Bold"/>
                <a:ea typeface="Nunito Sans Bold"/>
                <a:cs typeface="Nunito Sans Bold"/>
                <a:sym typeface="Nunito Sans Bold"/>
              </a:rPr>
              <a:t>This summer we changed our name from United Way for the City of Kawartha Lakes to United Way Haliburton Kawartha Lakes. </a:t>
            </a:r>
          </a:p>
          <a:p>
            <a:pPr algn="l">
              <a:lnSpc>
                <a:spcPts val="3675"/>
              </a:lnSpc>
            </a:pPr>
            <a:endParaRPr lang="en-US" sz="2500" b="1">
              <a:solidFill>
                <a:srgbClr val="474242"/>
              </a:solidFill>
              <a:latin typeface="Nunito Sans Bold"/>
              <a:ea typeface="Nunito Sans Bold"/>
              <a:cs typeface="Nunito Sans Bold"/>
              <a:sym typeface="Nunito Sans Bold"/>
            </a:endParaRPr>
          </a:p>
          <a:p>
            <a:pPr algn="l">
              <a:lnSpc>
                <a:spcPts val="3675"/>
              </a:lnSpc>
            </a:pPr>
            <a:r>
              <a:rPr lang="en-US" sz="2500" b="1">
                <a:solidFill>
                  <a:srgbClr val="474242"/>
                </a:solidFill>
                <a:latin typeface="Nunito Sans Bold"/>
                <a:ea typeface="Nunito Sans Bold"/>
                <a:cs typeface="Nunito Sans Bold"/>
                <a:sym typeface="Nunito Sans Bold"/>
              </a:rPr>
              <a:t>As an organization that has long provided services and supports in both regions, this change will better reflect both unique communities. </a:t>
            </a:r>
          </a:p>
          <a:p>
            <a:pPr algn="l">
              <a:lnSpc>
                <a:spcPts val="3675"/>
              </a:lnSpc>
            </a:pPr>
            <a:r>
              <a:rPr lang="en-US" sz="2500" b="1">
                <a:solidFill>
                  <a:srgbClr val="474242"/>
                </a:solidFill>
                <a:latin typeface="Nunito Sans Bold"/>
                <a:ea typeface="Nunito Sans Bold"/>
                <a:cs typeface="Nunito Sans Bold"/>
                <a:sym typeface="Nunito Sans Bold"/>
              </a:rPr>
              <a:t>Although we are operating under UWHKL, the full transition will take some time. Donations can now be made out to United Way Haliburton Kawartha Lakes.</a:t>
            </a:r>
          </a:p>
          <a:p>
            <a:pPr algn="l">
              <a:lnSpc>
                <a:spcPts val="3675"/>
              </a:lnSpc>
            </a:pPr>
            <a:endParaRPr lang="en-US" sz="2500" b="1">
              <a:solidFill>
                <a:srgbClr val="474242"/>
              </a:solidFill>
              <a:latin typeface="Nunito Sans Bold"/>
              <a:ea typeface="Nunito Sans Bold"/>
              <a:cs typeface="Nunito Sans Bold"/>
              <a:sym typeface="Nunito Sans Bold"/>
            </a:endParaRPr>
          </a:p>
          <a:p>
            <a:pPr algn="l">
              <a:lnSpc>
                <a:spcPts val="3675"/>
              </a:lnSpc>
            </a:pPr>
            <a:r>
              <a:rPr lang="en-US" sz="2500" b="1">
                <a:solidFill>
                  <a:srgbClr val="474242"/>
                </a:solidFill>
                <a:latin typeface="Nunito Sans Bold"/>
                <a:ea typeface="Nunito Sans Bold"/>
                <a:cs typeface="Nunito Sans Bold"/>
                <a:sym typeface="Nunito Sans Bold"/>
              </a:rPr>
              <a:t>During this transition, we are committed to continuing to be a voice for our communities, provide resources and supports, and deliver on our mission to build a strong community and improve lives in Haliburton and Kawartha Lakes.</a:t>
            </a:r>
          </a:p>
          <a:p>
            <a:pPr algn="l">
              <a:lnSpc>
                <a:spcPts val="3675"/>
              </a:lnSpc>
            </a:pPr>
            <a:endParaRPr lang="en-US" sz="2500" b="1">
              <a:solidFill>
                <a:srgbClr val="474242"/>
              </a:solidFill>
              <a:latin typeface="Nunito Sans Bold"/>
              <a:ea typeface="Nunito Sans Bold"/>
              <a:cs typeface="Nunito Sans Bold"/>
              <a:sym typeface="Nunito Sans Bold"/>
            </a:endParaRPr>
          </a:p>
        </p:txBody>
      </p:sp>
      <p:grpSp>
        <p:nvGrpSpPr>
          <p:cNvPr id="4" name="Group 4"/>
          <p:cNvGrpSpPr/>
          <p:nvPr/>
        </p:nvGrpSpPr>
        <p:grpSpPr>
          <a:xfrm>
            <a:off x="8676717" y="1277171"/>
            <a:ext cx="9500046" cy="8411114"/>
            <a:chOff x="0" y="0"/>
            <a:chExt cx="12666728" cy="11214818"/>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666728" cy="11214818"/>
            </a:xfrm>
            <a:prstGeom prst="rect">
              <a:avLst/>
            </a:prstGeom>
          </p:spPr>
        </p:pic>
      </p:grpSp>
      <p:sp>
        <p:nvSpPr>
          <p:cNvPr id="6" name="AutoShape 6"/>
          <p:cNvSpPr/>
          <p:nvPr/>
        </p:nvSpPr>
        <p:spPr>
          <a:xfrm>
            <a:off x="0" y="10096500"/>
            <a:ext cx="18288000" cy="0"/>
          </a:xfrm>
          <a:prstGeom prst="line">
            <a:avLst/>
          </a:prstGeom>
          <a:ln w="190500" cap="flat">
            <a:solidFill>
              <a:srgbClr val="54585A"/>
            </a:solidFill>
            <a:prstDash val="solid"/>
            <a:headEnd type="none" w="sm" len="sm"/>
            <a:tailEnd type="none" w="sm" len="sm"/>
          </a:ln>
        </p:spPr>
        <p:txBody>
          <a:bodyPr/>
          <a:lstStyle/>
          <a:p>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2129" y="595313"/>
            <a:ext cx="6267183" cy="857250"/>
          </a:xfrm>
          <a:prstGeom prst="rect">
            <a:avLst/>
          </a:prstGeom>
        </p:spPr>
        <p:txBody>
          <a:bodyPr lIns="0" tIns="0" rIns="0" bIns="0" rtlCol="0" anchor="t">
            <a:spAutoFit/>
          </a:bodyPr>
          <a:lstStyle/>
          <a:p>
            <a:pPr algn="l">
              <a:lnSpc>
                <a:spcPts val="6720"/>
              </a:lnSpc>
            </a:pPr>
            <a:r>
              <a:rPr lang="en-US" sz="5600" b="1">
                <a:solidFill>
                  <a:srgbClr val="DA291C"/>
                </a:solidFill>
                <a:latin typeface="Nunito Sans Heavy"/>
                <a:ea typeface="Nunito Sans Heavy"/>
                <a:cs typeface="Nunito Sans Heavy"/>
                <a:sym typeface="Nunito Sans Heavy"/>
              </a:rPr>
              <a:t>Your United Way</a:t>
            </a:r>
          </a:p>
        </p:txBody>
      </p:sp>
      <p:sp>
        <p:nvSpPr>
          <p:cNvPr id="3" name="TextBox 3"/>
          <p:cNvSpPr txBox="1"/>
          <p:nvPr/>
        </p:nvSpPr>
        <p:spPr>
          <a:xfrm>
            <a:off x="702129" y="2050459"/>
            <a:ext cx="7800028" cy="6645021"/>
          </a:xfrm>
          <a:prstGeom prst="rect">
            <a:avLst/>
          </a:prstGeom>
        </p:spPr>
        <p:txBody>
          <a:bodyPr lIns="0" tIns="0" rIns="0" bIns="0" rtlCol="0" anchor="t">
            <a:spAutoFit/>
          </a:bodyPr>
          <a:lstStyle/>
          <a:p>
            <a:pPr algn="l">
              <a:lnSpc>
                <a:spcPts val="3822"/>
              </a:lnSpc>
            </a:pPr>
            <a:r>
              <a:rPr lang="en-US" sz="2600" b="1">
                <a:solidFill>
                  <a:srgbClr val="474242"/>
                </a:solidFill>
                <a:latin typeface="Nunito Sans Semi-Bold"/>
                <a:ea typeface="Nunito Sans Semi-Bold"/>
                <a:cs typeface="Nunito Sans Semi-Bold"/>
                <a:sym typeface="Nunito Sans Semi-Bold"/>
              </a:rPr>
              <a:t>United Way for Haliburton Kawartha Lakes supports agencies and programming in the City of Kawartha Lakes and Haliburton County. All funds raised stay local. Therefore, funds raised in Kawartha Lakes stay in CKL and funds raised in Haliburton County stay in Haliburton County. </a:t>
            </a:r>
          </a:p>
          <a:p>
            <a:pPr algn="l">
              <a:lnSpc>
                <a:spcPts val="3822"/>
              </a:lnSpc>
            </a:pPr>
            <a:endParaRPr lang="en-US" sz="2600" b="1">
              <a:solidFill>
                <a:srgbClr val="474242"/>
              </a:solidFill>
              <a:latin typeface="Nunito Sans Semi-Bold"/>
              <a:ea typeface="Nunito Sans Semi-Bold"/>
              <a:cs typeface="Nunito Sans Semi-Bold"/>
              <a:sym typeface="Nunito Sans Semi-Bold"/>
            </a:endParaRPr>
          </a:p>
          <a:p>
            <a:pPr algn="l">
              <a:lnSpc>
                <a:spcPts val="3822"/>
              </a:lnSpc>
            </a:pPr>
            <a:r>
              <a:rPr lang="en-US" sz="2600" b="1">
                <a:solidFill>
                  <a:srgbClr val="474242"/>
                </a:solidFill>
                <a:latin typeface="Nunito Sans Semi-Bold"/>
                <a:ea typeface="Nunito Sans Semi-Bold"/>
                <a:cs typeface="Nunito Sans Semi-Bold"/>
                <a:sym typeface="Nunito Sans Semi-Bold"/>
              </a:rPr>
              <a:t>None of this is possible without the support of our valued donors. UWHKL needs your support more than ever as we continue to work with our partners to help the community grow and build towards a stronger future. The following pages provide more information about our work, what will be needed going forward and how you can help.</a:t>
            </a:r>
          </a:p>
        </p:txBody>
      </p:sp>
      <p:grpSp>
        <p:nvGrpSpPr>
          <p:cNvPr id="4" name="Group 4"/>
          <p:cNvGrpSpPr/>
          <p:nvPr/>
        </p:nvGrpSpPr>
        <p:grpSpPr>
          <a:xfrm>
            <a:off x="8787954" y="0"/>
            <a:ext cx="9500046" cy="10287000"/>
            <a:chOff x="0" y="0"/>
            <a:chExt cx="12666728" cy="1371600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666728" cy="13716000"/>
            </a:xfrm>
            <a:prstGeom prst="rect">
              <a:avLst/>
            </a:prstGeom>
          </p:spPr>
        </p:pic>
      </p:grpSp>
      <p:sp>
        <p:nvSpPr>
          <p:cNvPr id="6" name="AutoShape 6"/>
          <p:cNvSpPr/>
          <p:nvPr/>
        </p:nvSpPr>
        <p:spPr>
          <a:xfrm>
            <a:off x="0" y="10096500"/>
            <a:ext cx="18288000" cy="0"/>
          </a:xfrm>
          <a:prstGeom prst="line">
            <a:avLst/>
          </a:prstGeom>
          <a:ln w="190500" cap="flat">
            <a:solidFill>
              <a:srgbClr val="54585A"/>
            </a:solidFill>
            <a:prstDash val="solid"/>
            <a:headEnd type="none" w="sm" len="sm"/>
            <a:tailEnd type="none" w="sm" len="sm"/>
          </a:ln>
        </p:spPr>
        <p:txBody>
          <a:bodyPr/>
          <a:lstStyle/>
          <a:p>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sp>
        <p:nvSpPr>
          <p:cNvPr id="3" name="TextBox 3"/>
          <p:cNvSpPr txBox="1"/>
          <p:nvPr/>
        </p:nvSpPr>
        <p:spPr>
          <a:xfrm rot="-193619">
            <a:off x="609118" y="627708"/>
            <a:ext cx="10111677" cy="3105603"/>
          </a:xfrm>
          <a:prstGeom prst="rect">
            <a:avLst/>
          </a:prstGeom>
        </p:spPr>
        <p:txBody>
          <a:bodyPr lIns="0" tIns="0" rIns="0" bIns="0" rtlCol="0" anchor="t">
            <a:spAutoFit/>
          </a:bodyPr>
          <a:lstStyle/>
          <a:p>
            <a:pPr algn="l">
              <a:lnSpc>
                <a:spcPts val="12411"/>
              </a:lnSpc>
            </a:pPr>
            <a:r>
              <a:rPr lang="en-US" sz="8993" spc="-224">
                <a:solidFill>
                  <a:srgbClr val="DA291C"/>
                </a:solidFill>
                <a:latin typeface="League Spartan"/>
                <a:ea typeface="League Spartan"/>
                <a:cs typeface="League Spartan"/>
                <a:sym typeface="League Spartan"/>
              </a:rPr>
              <a:t>What does United Way HKL do?</a:t>
            </a:r>
          </a:p>
        </p:txBody>
      </p:sp>
      <p:sp>
        <p:nvSpPr>
          <p:cNvPr id="4" name="TextBox 4"/>
          <p:cNvSpPr txBox="1"/>
          <p:nvPr/>
        </p:nvSpPr>
        <p:spPr>
          <a:xfrm>
            <a:off x="5106114" y="4337798"/>
            <a:ext cx="12304660" cy="5010912"/>
          </a:xfrm>
          <a:prstGeom prst="rect">
            <a:avLst/>
          </a:prstGeom>
        </p:spPr>
        <p:txBody>
          <a:bodyPr lIns="0" tIns="0" rIns="0" bIns="0" rtlCol="0" anchor="t">
            <a:spAutoFit/>
          </a:bodyPr>
          <a:lstStyle/>
          <a:p>
            <a:pPr algn="l">
              <a:lnSpc>
                <a:spcPts val="8004"/>
              </a:lnSpc>
            </a:pPr>
            <a:r>
              <a:rPr lang="en-US" sz="5800" spc="-145">
                <a:solidFill>
                  <a:srgbClr val="2C2A29"/>
                </a:solidFill>
                <a:latin typeface="League Spartan"/>
                <a:ea typeface="League Spartan"/>
                <a:cs typeface="League Spartan"/>
                <a:sym typeface="League Spartan"/>
              </a:rPr>
              <a:t>United Ways across Canada bring people and organizations together to meet community needs and tackle complex social issues.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491680"/>
            <a:ext cx="4145367" cy="2968499"/>
            <a:chOff x="0" y="0"/>
            <a:chExt cx="5527156" cy="3957998"/>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5527156" cy="3957998"/>
            </a:xfrm>
            <a:prstGeom prst="rect">
              <a:avLst/>
            </a:prstGeom>
          </p:spPr>
        </p:pic>
      </p:grpSp>
      <p:grpSp>
        <p:nvGrpSpPr>
          <p:cNvPr id="4" name="Group 4"/>
          <p:cNvGrpSpPr/>
          <p:nvPr/>
        </p:nvGrpSpPr>
        <p:grpSpPr>
          <a:xfrm>
            <a:off x="1028700" y="6787336"/>
            <a:ext cx="4145367" cy="2855391"/>
            <a:chOff x="0" y="0"/>
            <a:chExt cx="5527156" cy="3807188"/>
          </a:xfrm>
        </p:grpSpPr>
        <p:sp>
          <p:nvSpPr>
            <p:cNvPr id="5" name="TextBox 5"/>
            <p:cNvSpPr txBox="1"/>
            <p:nvPr/>
          </p:nvSpPr>
          <p:spPr>
            <a:xfrm>
              <a:off x="0" y="-28575"/>
              <a:ext cx="5527156" cy="1371388"/>
            </a:xfrm>
            <a:prstGeom prst="rect">
              <a:avLst/>
            </a:prstGeom>
          </p:spPr>
          <p:txBody>
            <a:bodyPr lIns="0" tIns="0" rIns="0" bIns="0" rtlCol="0" anchor="t">
              <a:spAutoFit/>
            </a:bodyPr>
            <a:lstStyle/>
            <a:p>
              <a:pPr algn="l">
                <a:lnSpc>
                  <a:spcPts val="4160"/>
                </a:lnSpc>
              </a:pPr>
              <a:r>
                <a:rPr lang="en-US" sz="3200" b="1">
                  <a:solidFill>
                    <a:srgbClr val="DA291C"/>
                  </a:solidFill>
                  <a:latin typeface="Nunito Sans Semi-Bold"/>
                  <a:ea typeface="Nunito Sans Semi-Bold"/>
                  <a:cs typeface="Nunito Sans Semi-Bold"/>
                  <a:sym typeface="Nunito Sans Semi-Bold"/>
                </a:rPr>
                <a:t>From Poverty to Possibility:</a:t>
              </a:r>
            </a:p>
          </p:txBody>
        </p:sp>
        <p:sp>
          <p:nvSpPr>
            <p:cNvPr id="6" name="TextBox 6"/>
            <p:cNvSpPr txBox="1"/>
            <p:nvPr/>
          </p:nvSpPr>
          <p:spPr>
            <a:xfrm>
              <a:off x="0" y="1537698"/>
              <a:ext cx="5527156" cy="2269490"/>
            </a:xfrm>
            <a:prstGeom prst="rect">
              <a:avLst/>
            </a:prstGeom>
          </p:spPr>
          <p:txBody>
            <a:bodyPr lIns="0" tIns="0" rIns="0" bIns="0" rtlCol="0" anchor="t">
              <a:spAutoFit/>
            </a:bodyPr>
            <a:lstStyle/>
            <a:p>
              <a:pPr algn="l">
                <a:lnSpc>
                  <a:spcPts val="2729"/>
                </a:lnSpc>
              </a:pPr>
              <a:r>
                <a:rPr lang="en-US" sz="2099">
                  <a:solidFill>
                    <a:srgbClr val="474242"/>
                  </a:solidFill>
                  <a:latin typeface="Nunito Sans"/>
                  <a:ea typeface="Nunito Sans"/>
                  <a:cs typeface="Nunito Sans"/>
                  <a:sym typeface="Nunito Sans"/>
                </a:rPr>
                <a:t>Helping to meet the basic needs of our community’s most vulnerable people, giving every Canadian the opportunity to realize a better future.</a:t>
              </a:r>
            </a:p>
          </p:txBody>
        </p:sp>
      </p:grpSp>
      <p:grpSp>
        <p:nvGrpSpPr>
          <p:cNvPr id="7" name="Group 7"/>
          <p:cNvGrpSpPr/>
          <p:nvPr/>
        </p:nvGrpSpPr>
        <p:grpSpPr>
          <a:xfrm>
            <a:off x="1028700" y="1028700"/>
            <a:ext cx="14797403" cy="1950085"/>
            <a:chOff x="0" y="0"/>
            <a:chExt cx="19729871" cy="2600113"/>
          </a:xfrm>
        </p:grpSpPr>
        <p:sp>
          <p:nvSpPr>
            <p:cNvPr id="8" name="TextBox 8"/>
            <p:cNvSpPr txBox="1"/>
            <p:nvPr/>
          </p:nvSpPr>
          <p:spPr>
            <a:xfrm>
              <a:off x="0" y="-9525"/>
              <a:ext cx="19729871" cy="1139825"/>
            </a:xfrm>
            <a:prstGeom prst="rect">
              <a:avLst/>
            </a:prstGeom>
          </p:spPr>
          <p:txBody>
            <a:bodyPr lIns="0" tIns="0" rIns="0" bIns="0" rtlCol="0" anchor="t">
              <a:spAutoFit/>
            </a:bodyPr>
            <a:lstStyle/>
            <a:p>
              <a:pPr algn="l">
                <a:lnSpc>
                  <a:spcPts val="6720"/>
                </a:lnSpc>
              </a:pPr>
              <a:r>
                <a:rPr lang="en-US" sz="5600" b="1">
                  <a:solidFill>
                    <a:srgbClr val="DA291C"/>
                  </a:solidFill>
                  <a:latin typeface="Nunito Sans Heavy"/>
                  <a:ea typeface="Nunito Sans Heavy"/>
                  <a:cs typeface="Nunito Sans Heavy"/>
                  <a:sym typeface="Nunito Sans Heavy"/>
                </a:rPr>
                <a:t>The Three Pillars</a:t>
              </a:r>
            </a:p>
          </p:txBody>
        </p:sp>
        <p:sp>
          <p:nvSpPr>
            <p:cNvPr id="9" name="TextBox 9"/>
            <p:cNvSpPr txBox="1"/>
            <p:nvPr/>
          </p:nvSpPr>
          <p:spPr>
            <a:xfrm>
              <a:off x="0" y="1228725"/>
              <a:ext cx="19729871" cy="1371388"/>
            </a:xfrm>
            <a:prstGeom prst="rect">
              <a:avLst/>
            </a:prstGeom>
          </p:spPr>
          <p:txBody>
            <a:bodyPr lIns="0" tIns="0" rIns="0" bIns="0" rtlCol="0" anchor="t">
              <a:spAutoFit/>
            </a:bodyPr>
            <a:lstStyle/>
            <a:p>
              <a:pPr algn="l">
                <a:lnSpc>
                  <a:spcPts val="4160"/>
                </a:lnSpc>
              </a:pPr>
              <a:r>
                <a:rPr lang="en-US" sz="3200">
                  <a:solidFill>
                    <a:srgbClr val="474242"/>
                  </a:solidFill>
                  <a:latin typeface="Nunito Sans"/>
                  <a:ea typeface="Nunito Sans"/>
                  <a:cs typeface="Nunito Sans"/>
                  <a:sym typeface="Nunito Sans"/>
                </a:rPr>
                <a:t>United Way’s work focuses on three key strategies that create opportunities for everyone in our communities to live a better life.</a:t>
              </a:r>
            </a:p>
          </p:txBody>
        </p:sp>
      </p:grpSp>
      <p:grpSp>
        <p:nvGrpSpPr>
          <p:cNvPr id="10" name="Group 10"/>
          <p:cNvGrpSpPr/>
          <p:nvPr/>
        </p:nvGrpSpPr>
        <p:grpSpPr>
          <a:xfrm>
            <a:off x="6880817" y="3491680"/>
            <a:ext cx="4145367" cy="2968499"/>
            <a:chOff x="0" y="0"/>
            <a:chExt cx="5527156" cy="3957998"/>
          </a:xfrm>
        </p:grpSpPr>
        <p:pic>
          <p:nvPicPr>
            <p:cNvPr id="11"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5527156" cy="3957998"/>
            </a:xfrm>
            <a:prstGeom prst="rect">
              <a:avLst/>
            </a:prstGeom>
          </p:spPr>
        </p:pic>
      </p:grpSp>
      <p:grpSp>
        <p:nvGrpSpPr>
          <p:cNvPr id="12" name="Group 12"/>
          <p:cNvGrpSpPr/>
          <p:nvPr/>
        </p:nvGrpSpPr>
        <p:grpSpPr>
          <a:xfrm>
            <a:off x="6880817" y="6787336"/>
            <a:ext cx="4145367" cy="1986110"/>
            <a:chOff x="0" y="0"/>
            <a:chExt cx="5527156" cy="2648146"/>
          </a:xfrm>
        </p:grpSpPr>
        <p:sp>
          <p:nvSpPr>
            <p:cNvPr id="13" name="TextBox 13"/>
            <p:cNvSpPr txBox="1"/>
            <p:nvPr/>
          </p:nvSpPr>
          <p:spPr>
            <a:xfrm>
              <a:off x="0" y="-28575"/>
              <a:ext cx="5527156" cy="672888"/>
            </a:xfrm>
            <a:prstGeom prst="rect">
              <a:avLst/>
            </a:prstGeom>
          </p:spPr>
          <p:txBody>
            <a:bodyPr lIns="0" tIns="0" rIns="0" bIns="0" rtlCol="0" anchor="t">
              <a:spAutoFit/>
            </a:bodyPr>
            <a:lstStyle/>
            <a:p>
              <a:pPr algn="l">
                <a:lnSpc>
                  <a:spcPts val="4160"/>
                </a:lnSpc>
              </a:pPr>
              <a:r>
                <a:rPr lang="en-US" sz="3200" b="1">
                  <a:solidFill>
                    <a:srgbClr val="DA291C"/>
                  </a:solidFill>
                  <a:latin typeface="Nunito Sans Semi-Bold"/>
                  <a:ea typeface="Nunito Sans Semi-Bold"/>
                  <a:cs typeface="Nunito Sans Semi-Bold"/>
                  <a:sym typeface="Nunito Sans Semi-Bold"/>
                </a:rPr>
                <a:t>All That Kids Can Be</a:t>
              </a:r>
            </a:p>
          </p:txBody>
        </p:sp>
        <p:sp>
          <p:nvSpPr>
            <p:cNvPr id="14" name="TextBox 14"/>
            <p:cNvSpPr txBox="1"/>
            <p:nvPr/>
          </p:nvSpPr>
          <p:spPr>
            <a:xfrm>
              <a:off x="0" y="835856"/>
              <a:ext cx="5527156" cy="1812290"/>
            </a:xfrm>
            <a:prstGeom prst="rect">
              <a:avLst/>
            </a:prstGeom>
          </p:spPr>
          <p:txBody>
            <a:bodyPr lIns="0" tIns="0" rIns="0" bIns="0" rtlCol="0" anchor="t">
              <a:spAutoFit/>
            </a:bodyPr>
            <a:lstStyle/>
            <a:p>
              <a:pPr algn="l">
                <a:lnSpc>
                  <a:spcPts val="2730"/>
                </a:lnSpc>
              </a:pPr>
              <a:r>
                <a:rPr lang="en-US" sz="2100">
                  <a:solidFill>
                    <a:srgbClr val="474242"/>
                  </a:solidFill>
                  <a:latin typeface="Nunito Sans"/>
                  <a:ea typeface="Nunito Sans"/>
                  <a:cs typeface="Nunito Sans"/>
                  <a:sym typeface="Nunito Sans"/>
                </a:rPr>
                <a:t>Giving children and youth the support they need to get a great start in life, do well in school, and reach their full potential.</a:t>
              </a:r>
            </a:p>
          </p:txBody>
        </p:sp>
      </p:grpSp>
      <p:grpSp>
        <p:nvGrpSpPr>
          <p:cNvPr id="15" name="Group 15"/>
          <p:cNvGrpSpPr/>
          <p:nvPr/>
        </p:nvGrpSpPr>
        <p:grpSpPr>
          <a:xfrm>
            <a:off x="12897846" y="3491680"/>
            <a:ext cx="3980454" cy="2968499"/>
            <a:chOff x="0" y="0"/>
            <a:chExt cx="5307272" cy="3957998"/>
          </a:xfrm>
        </p:grpSpPr>
        <p:pic>
          <p:nvPicPr>
            <p:cNvPr id="16" name="Picture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5307272" cy="3957998"/>
            </a:xfrm>
            <a:prstGeom prst="rect">
              <a:avLst/>
            </a:prstGeom>
          </p:spPr>
        </p:pic>
      </p:grpSp>
      <p:grpSp>
        <p:nvGrpSpPr>
          <p:cNvPr id="17" name="Group 17"/>
          <p:cNvGrpSpPr/>
          <p:nvPr/>
        </p:nvGrpSpPr>
        <p:grpSpPr>
          <a:xfrm>
            <a:off x="12897846" y="6787336"/>
            <a:ext cx="4094754" cy="2509985"/>
            <a:chOff x="0" y="0"/>
            <a:chExt cx="5459672" cy="3346646"/>
          </a:xfrm>
        </p:grpSpPr>
        <p:sp>
          <p:nvSpPr>
            <p:cNvPr id="18" name="TextBox 18"/>
            <p:cNvSpPr txBox="1"/>
            <p:nvPr/>
          </p:nvSpPr>
          <p:spPr>
            <a:xfrm>
              <a:off x="0" y="-28575"/>
              <a:ext cx="5459672" cy="1371388"/>
            </a:xfrm>
            <a:prstGeom prst="rect">
              <a:avLst/>
            </a:prstGeom>
          </p:spPr>
          <p:txBody>
            <a:bodyPr lIns="0" tIns="0" rIns="0" bIns="0" rtlCol="0" anchor="t">
              <a:spAutoFit/>
            </a:bodyPr>
            <a:lstStyle/>
            <a:p>
              <a:pPr algn="l">
                <a:lnSpc>
                  <a:spcPts val="4160"/>
                </a:lnSpc>
              </a:pPr>
              <a:r>
                <a:rPr lang="en-US" sz="3200" b="1">
                  <a:solidFill>
                    <a:srgbClr val="DA291C"/>
                  </a:solidFill>
                  <a:latin typeface="Nunito Sans Semi-Bold"/>
                  <a:ea typeface="Nunito Sans Semi-Bold"/>
                  <a:cs typeface="Nunito Sans Semi-Bold"/>
                  <a:sym typeface="Nunito Sans Semi-Bold"/>
                </a:rPr>
                <a:t>Healthy People, Strong Communities </a:t>
              </a:r>
            </a:p>
          </p:txBody>
        </p:sp>
        <p:sp>
          <p:nvSpPr>
            <p:cNvPr id="19" name="TextBox 19"/>
            <p:cNvSpPr txBox="1"/>
            <p:nvPr/>
          </p:nvSpPr>
          <p:spPr>
            <a:xfrm>
              <a:off x="0" y="1534356"/>
              <a:ext cx="5459672" cy="1812290"/>
            </a:xfrm>
            <a:prstGeom prst="rect">
              <a:avLst/>
            </a:prstGeom>
          </p:spPr>
          <p:txBody>
            <a:bodyPr lIns="0" tIns="0" rIns="0" bIns="0" rtlCol="0" anchor="t">
              <a:spAutoFit/>
            </a:bodyPr>
            <a:lstStyle/>
            <a:p>
              <a:pPr algn="l">
                <a:lnSpc>
                  <a:spcPts val="2730"/>
                </a:lnSpc>
              </a:pPr>
              <a:r>
                <a:rPr lang="en-US" sz="2100">
                  <a:solidFill>
                    <a:srgbClr val="474242"/>
                  </a:solidFill>
                  <a:latin typeface="Nunito Sans"/>
                  <a:ea typeface="Nunito Sans"/>
                  <a:cs typeface="Nunito Sans"/>
                  <a:sym typeface="Nunito Sans"/>
                </a:rPr>
                <a:t>Creating vibrant neighbourhoods, where everyone experiences a sense of belonging and connection to one another.</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32677" y="0"/>
            <a:ext cx="11055323" cy="10287000"/>
            <a:chOff x="0" y="0"/>
            <a:chExt cx="14740430" cy="13716000"/>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4828810" cy="9059333"/>
            </a:xfrm>
            <a:prstGeom prst="rect">
              <a:avLst/>
            </a:prstGeom>
          </p:spPr>
        </p:pic>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955810" y="0"/>
              <a:ext cx="9784620" cy="9059333"/>
            </a:xfrm>
            <a:prstGeom prst="rect">
              <a:avLst/>
            </a:prstGeom>
          </p:spPr>
        </p:pic>
        <p:pic>
          <p:nvPicPr>
            <p:cNvPr id="5" name="Picture 5"/>
            <p:cNvPicPr>
              <a:picLocks noChangeAspect="1"/>
            </p:cNvPicPr>
            <p:nvPr/>
          </p:nvPicPr>
          <p:blipFill>
            <a:blip r:embed="rId4" cstate="email">
              <a:extLst>
                <a:ext uri="{28A0092B-C50C-407E-A947-70E740481C1C}">
                  <a14:useLocalDpi xmlns:a14="http://schemas.microsoft.com/office/drawing/2010/main"/>
                </a:ext>
              </a:extLst>
            </a:blip>
            <a:srcRect t="19270" b="19270"/>
            <a:stretch>
              <a:fillRect/>
            </a:stretch>
          </p:blipFill>
          <p:spPr>
            <a:xfrm>
              <a:off x="0" y="9186333"/>
              <a:ext cx="7370215" cy="4529667"/>
            </a:xfrm>
            <a:prstGeom prst="rect">
              <a:avLst/>
            </a:prstGeom>
          </p:spPr>
        </p:pic>
        <p:pic>
          <p:nvPicPr>
            <p:cNvPr id="6"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497215" y="9186333"/>
              <a:ext cx="7243215" cy="4529667"/>
            </a:xfrm>
            <a:prstGeom prst="rect">
              <a:avLst/>
            </a:prstGeom>
          </p:spPr>
        </p:pic>
      </p:grpSp>
      <p:sp>
        <p:nvSpPr>
          <p:cNvPr id="7" name="AutoShape 7"/>
          <p:cNvSpPr/>
          <p:nvPr/>
        </p:nvSpPr>
        <p:spPr>
          <a:xfrm>
            <a:off x="0" y="10096500"/>
            <a:ext cx="18288000" cy="0"/>
          </a:xfrm>
          <a:prstGeom prst="line">
            <a:avLst/>
          </a:prstGeom>
          <a:ln w="190500" cap="flat">
            <a:solidFill>
              <a:srgbClr val="54585A"/>
            </a:solidFill>
            <a:prstDash val="solid"/>
            <a:headEnd type="none" w="sm" len="sm"/>
            <a:tailEnd type="none" w="sm" len="sm"/>
          </a:ln>
        </p:spPr>
        <p:txBody>
          <a:bodyPr/>
          <a:lstStyle/>
          <a:p>
            <a:endParaRPr lang="en-CA"/>
          </a:p>
        </p:txBody>
      </p:sp>
      <p:grpSp>
        <p:nvGrpSpPr>
          <p:cNvPr id="8" name="Group 8"/>
          <p:cNvGrpSpPr/>
          <p:nvPr/>
        </p:nvGrpSpPr>
        <p:grpSpPr>
          <a:xfrm>
            <a:off x="264899" y="169140"/>
            <a:ext cx="6670579" cy="9672113"/>
            <a:chOff x="0" y="0"/>
            <a:chExt cx="8894105" cy="12896151"/>
          </a:xfrm>
        </p:grpSpPr>
        <p:sp>
          <p:nvSpPr>
            <p:cNvPr id="9" name="TextBox 9"/>
            <p:cNvSpPr txBox="1"/>
            <p:nvPr/>
          </p:nvSpPr>
          <p:spPr>
            <a:xfrm>
              <a:off x="0" y="0"/>
              <a:ext cx="8894105" cy="1117600"/>
            </a:xfrm>
            <a:prstGeom prst="rect">
              <a:avLst/>
            </a:prstGeom>
          </p:spPr>
          <p:txBody>
            <a:bodyPr lIns="0" tIns="0" rIns="0" bIns="0" rtlCol="0" anchor="t">
              <a:spAutoFit/>
            </a:bodyPr>
            <a:lstStyle/>
            <a:p>
              <a:pPr marL="0" lvl="0" indent="0" algn="l">
                <a:lnSpc>
                  <a:spcPts val="3359"/>
                </a:lnSpc>
                <a:spcBef>
                  <a:spcPct val="0"/>
                </a:spcBef>
              </a:pPr>
              <a:r>
                <a:rPr lang="en-US" sz="2799" b="1">
                  <a:solidFill>
                    <a:srgbClr val="DA291C"/>
                  </a:solidFill>
                  <a:latin typeface="Nunito Sans Semi-Bold"/>
                  <a:ea typeface="Nunito Sans Semi-Bold"/>
                  <a:cs typeface="Nunito Sans Semi-Bold"/>
                  <a:sym typeface="Nunito Sans Semi-Bold"/>
                </a:rPr>
                <a:t>Edwin Binney's Community Farm and Education Centre</a:t>
              </a:r>
            </a:p>
          </p:txBody>
        </p:sp>
        <p:sp>
          <p:nvSpPr>
            <p:cNvPr id="10" name="TextBox 10"/>
            <p:cNvSpPr txBox="1"/>
            <p:nvPr/>
          </p:nvSpPr>
          <p:spPr>
            <a:xfrm>
              <a:off x="0" y="1484439"/>
              <a:ext cx="8894105" cy="11411712"/>
            </a:xfrm>
            <a:prstGeom prst="rect">
              <a:avLst/>
            </a:prstGeom>
          </p:spPr>
          <p:txBody>
            <a:bodyPr lIns="0" tIns="0" rIns="0" bIns="0" rtlCol="0" anchor="t">
              <a:spAutoFit/>
            </a:bodyPr>
            <a:lstStyle/>
            <a:p>
              <a:pPr algn="l">
                <a:lnSpc>
                  <a:spcPts val="2268"/>
                </a:lnSpc>
              </a:pPr>
              <a:r>
                <a:rPr lang="en-US" sz="1800">
                  <a:solidFill>
                    <a:srgbClr val="474242"/>
                  </a:solidFill>
                  <a:latin typeface="Nunito Sans"/>
                  <a:ea typeface="Nunito Sans"/>
                  <a:cs typeface="Nunito Sans"/>
                  <a:sym typeface="Nunito Sans"/>
                </a:rPr>
                <a:t>Since 2019, Edwin Binney’s Community Farm &amp; Education Centre, UWHKL’s large scale food security project has provided over 88,000 pounds of fresh produce to the clients of ten food banks and twenty social service agencies, including 14,165 pounds in 2024. That is equal to over $41,000 of food in one growing season - the equivalent of 3,603 meals. Although we produced less in 2024 than we did in 2023, we increased our reach and donated to more locations, ensuring that more people in Kawartha Lakes and Haliburton County have access to the fresh produce that they need. </a:t>
              </a:r>
            </a:p>
            <a:p>
              <a:pPr algn="l">
                <a:lnSpc>
                  <a:spcPts val="2268"/>
                </a:lnSpc>
              </a:pPr>
              <a:endParaRPr lang="en-US" sz="1800">
                <a:solidFill>
                  <a:srgbClr val="474242"/>
                </a:solidFill>
                <a:latin typeface="Nunito Sans"/>
                <a:ea typeface="Nunito Sans"/>
                <a:cs typeface="Nunito Sans"/>
                <a:sym typeface="Nunito Sans"/>
              </a:endParaRPr>
            </a:p>
            <a:p>
              <a:pPr algn="l">
                <a:lnSpc>
                  <a:spcPts val="2268"/>
                </a:lnSpc>
              </a:pPr>
              <a:r>
                <a:rPr lang="en-US" sz="1800">
                  <a:solidFill>
                    <a:srgbClr val="474242"/>
                  </a:solidFill>
                  <a:latin typeface="Nunito Sans"/>
                  <a:ea typeface="Nunito Sans"/>
                  <a:cs typeface="Nunito Sans"/>
                  <a:sym typeface="Nunito Sans"/>
                </a:rPr>
                <a:t>The impact of Edwin Binney’s Community Farm and Education Centre continues to grow in spite of being faced with two years of crop reduction dues to weather events. Programs for children and youth continue to be a central part of the of the farm, with groups attending workshops from schools, summer camps and day cares. </a:t>
              </a:r>
            </a:p>
            <a:p>
              <a:pPr algn="l">
                <a:lnSpc>
                  <a:spcPts val="2268"/>
                </a:lnSpc>
              </a:pPr>
              <a:endParaRPr lang="en-US" sz="1800">
                <a:solidFill>
                  <a:srgbClr val="474242"/>
                </a:solidFill>
                <a:latin typeface="Nunito Sans"/>
                <a:ea typeface="Nunito Sans"/>
                <a:cs typeface="Nunito Sans"/>
                <a:sym typeface="Nunito Sans"/>
              </a:endParaRPr>
            </a:p>
            <a:p>
              <a:pPr algn="l">
                <a:lnSpc>
                  <a:spcPts val="2268"/>
                </a:lnSpc>
              </a:pPr>
              <a:r>
                <a:rPr lang="en-US" sz="1800">
                  <a:solidFill>
                    <a:srgbClr val="474242"/>
                  </a:solidFill>
                  <a:latin typeface="Nunito Sans"/>
                  <a:ea typeface="Nunito Sans"/>
                  <a:cs typeface="Nunito Sans"/>
                  <a:sym typeface="Nunito Sans"/>
                </a:rPr>
                <a:t>The rising cost of food means that our food security work through Edwin Binney’s Farm and Education Centre is more important than ever. To add to this challenge, we received news in March 2025 that Fleming College would be suspending their Sustainable Agriculture Co-op program. We have taken this challenge as an opportunity to seek out new partnerships and funding sources in the community and beyond. The support we have received from the community who have become farm and farm steering committee volunteers has been wonderful to see. We are always happy to have workplaces join us at the farm. Many hands make light work and it is a great opportunity for team building!  </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746188" y="0"/>
            <a:ext cx="0" cy="10287000"/>
          </a:xfrm>
          <a:prstGeom prst="line">
            <a:avLst/>
          </a:prstGeom>
          <a:ln w="190500" cap="flat">
            <a:solidFill>
              <a:srgbClr val="54585A"/>
            </a:solidFill>
            <a:prstDash val="solid"/>
            <a:headEnd type="none" w="sm" len="sm"/>
            <a:tailEnd type="none" w="sm" len="sm"/>
          </a:ln>
        </p:spPr>
        <p:txBody>
          <a:bodyPr/>
          <a:lstStyle/>
          <a:p>
            <a:endParaRPr lang="en-CA"/>
          </a:p>
        </p:txBody>
      </p:sp>
      <p:sp>
        <p:nvSpPr>
          <p:cNvPr id="3" name="TextBox 3"/>
          <p:cNvSpPr txBox="1"/>
          <p:nvPr/>
        </p:nvSpPr>
        <p:spPr>
          <a:xfrm>
            <a:off x="310642" y="419100"/>
            <a:ext cx="7933870" cy="1219200"/>
          </a:xfrm>
          <a:prstGeom prst="rect">
            <a:avLst/>
          </a:prstGeom>
        </p:spPr>
        <p:txBody>
          <a:bodyPr lIns="0" tIns="0" rIns="0" bIns="0" rtlCol="0" anchor="t">
            <a:spAutoFit/>
          </a:bodyPr>
          <a:lstStyle/>
          <a:p>
            <a:pPr algn="ctr">
              <a:lnSpc>
                <a:spcPts val="4800"/>
              </a:lnSpc>
            </a:pPr>
            <a:r>
              <a:rPr lang="en-US" sz="4000" b="1">
                <a:solidFill>
                  <a:srgbClr val="DA291C"/>
                </a:solidFill>
                <a:latin typeface="Nunito Sans Heavy"/>
                <a:ea typeface="Nunito Sans Heavy"/>
                <a:cs typeface="Nunito Sans Heavy"/>
                <a:sym typeface="Nunito Sans Heavy"/>
              </a:rPr>
              <a:t>United Way funds vital projects in CKL and Haliburton</a:t>
            </a:r>
          </a:p>
        </p:txBody>
      </p:sp>
      <p:sp>
        <p:nvSpPr>
          <p:cNvPr id="4" name="TextBox 4"/>
          <p:cNvSpPr txBox="1"/>
          <p:nvPr/>
        </p:nvSpPr>
        <p:spPr>
          <a:xfrm>
            <a:off x="310642" y="2051261"/>
            <a:ext cx="7933870" cy="7398258"/>
          </a:xfrm>
          <a:prstGeom prst="rect">
            <a:avLst/>
          </a:prstGeom>
        </p:spPr>
        <p:txBody>
          <a:bodyPr lIns="0" tIns="0" rIns="0" bIns="0" rtlCol="0" anchor="t">
            <a:spAutoFit/>
          </a:bodyPr>
          <a:lstStyle/>
          <a:p>
            <a:pPr algn="l">
              <a:lnSpc>
                <a:spcPts val="3006"/>
              </a:lnSpc>
            </a:pPr>
            <a:r>
              <a:rPr lang="en-US" sz="1800">
                <a:solidFill>
                  <a:srgbClr val="474242"/>
                </a:solidFill>
                <a:latin typeface="Nunito Sans"/>
                <a:ea typeface="Nunito Sans"/>
                <a:cs typeface="Nunito Sans"/>
                <a:sym typeface="Nunito Sans"/>
              </a:rPr>
              <a:t>During the 2024-2025 Campaign we funded projects that: </a:t>
            </a:r>
          </a:p>
          <a:p>
            <a:pPr algn="l">
              <a:lnSpc>
                <a:spcPts val="2592"/>
              </a:lnSpc>
            </a:pPr>
            <a:endParaRPr lang="en-US" sz="1800">
              <a:solidFill>
                <a:srgbClr val="474242"/>
              </a:solidFill>
              <a:latin typeface="Nunito Sans"/>
              <a:ea typeface="Nunito Sans"/>
              <a:cs typeface="Nunito Sans"/>
              <a:sym typeface="Nunito Sans"/>
            </a:endParaRPr>
          </a:p>
          <a:p>
            <a:pPr marL="388620" lvl="1" indent="-194310" algn="l">
              <a:lnSpc>
                <a:spcPts val="3006"/>
              </a:lnSpc>
              <a:buFont typeface="Arial"/>
              <a:buChar char="•"/>
            </a:pPr>
            <a:r>
              <a:rPr lang="en-US" sz="1800">
                <a:solidFill>
                  <a:srgbClr val="474242"/>
                </a:solidFill>
                <a:latin typeface="Nunito Sans"/>
                <a:ea typeface="Nunito Sans"/>
                <a:cs typeface="Nunito Sans"/>
                <a:sym typeface="Nunito Sans"/>
              </a:rPr>
              <a:t>Provided grocery gift cards for job seekers who are struggling to put food on the table while they look for work. </a:t>
            </a:r>
          </a:p>
          <a:p>
            <a:pPr algn="l">
              <a:lnSpc>
                <a:spcPts val="1670"/>
              </a:lnSpc>
            </a:pPr>
            <a:endParaRPr lang="en-US" sz="1800">
              <a:solidFill>
                <a:srgbClr val="474242"/>
              </a:solidFill>
              <a:latin typeface="Nunito Sans"/>
              <a:ea typeface="Nunito Sans"/>
              <a:cs typeface="Nunito Sans"/>
              <a:sym typeface="Nunito Sans"/>
            </a:endParaRPr>
          </a:p>
          <a:p>
            <a:pPr marL="388620" lvl="1" indent="-194310" algn="l">
              <a:lnSpc>
                <a:spcPts val="3006"/>
              </a:lnSpc>
              <a:buFont typeface="Arial"/>
              <a:buChar char="•"/>
            </a:pPr>
            <a:r>
              <a:rPr lang="en-US" sz="1800">
                <a:solidFill>
                  <a:srgbClr val="474242"/>
                </a:solidFill>
                <a:latin typeface="Nunito Sans"/>
                <a:ea typeface="Nunito Sans"/>
                <a:cs typeface="Nunito Sans"/>
                <a:sym typeface="Nunito Sans"/>
              </a:rPr>
              <a:t>Created a support space for People with Lived and Living Experience that gave them a space to visit that was theirs, where they could feel like they 'fit in', gained comfort, took part in activities, and exposed them to referrals and built-in social supports in palatable ways.</a:t>
            </a:r>
          </a:p>
          <a:p>
            <a:pPr algn="l">
              <a:lnSpc>
                <a:spcPts val="1670"/>
              </a:lnSpc>
            </a:pPr>
            <a:endParaRPr lang="en-US" sz="1800">
              <a:solidFill>
                <a:srgbClr val="474242"/>
              </a:solidFill>
              <a:latin typeface="Nunito Sans"/>
              <a:ea typeface="Nunito Sans"/>
              <a:cs typeface="Nunito Sans"/>
              <a:sym typeface="Nunito Sans"/>
            </a:endParaRPr>
          </a:p>
          <a:p>
            <a:pPr marL="388620" lvl="1" indent="-194310" algn="l">
              <a:lnSpc>
                <a:spcPts val="3006"/>
              </a:lnSpc>
              <a:buFont typeface="Arial"/>
              <a:buChar char="•"/>
            </a:pPr>
            <a:r>
              <a:rPr lang="en-US" sz="1800">
                <a:solidFill>
                  <a:srgbClr val="474242"/>
                </a:solidFill>
                <a:latin typeface="Nunito Sans"/>
                <a:ea typeface="Nunito Sans"/>
                <a:cs typeface="Nunito Sans"/>
                <a:sym typeface="Nunito Sans"/>
              </a:rPr>
              <a:t>Assisted in providing urgent, essential resources to individuals, families or groups at Acutely Elevated Risk to reduce the risk of harmful incidents occurring. Interventions like transportation, temporary shelter, moving belongings, accessing food, assisting in getting clients to treatment programs or getting needed treatments such as medications, and connecting those in need to appropriate services. </a:t>
            </a:r>
          </a:p>
          <a:p>
            <a:pPr algn="l">
              <a:lnSpc>
                <a:spcPts val="1670"/>
              </a:lnSpc>
            </a:pPr>
            <a:endParaRPr lang="en-US" sz="1800">
              <a:solidFill>
                <a:srgbClr val="474242"/>
              </a:solidFill>
              <a:latin typeface="Nunito Sans"/>
              <a:ea typeface="Nunito Sans"/>
              <a:cs typeface="Nunito Sans"/>
              <a:sym typeface="Nunito Sans"/>
            </a:endParaRPr>
          </a:p>
          <a:p>
            <a:pPr marL="388620" lvl="1" indent="-194310" algn="l">
              <a:lnSpc>
                <a:spcPts val="3006"/>
              </a:lnSpc>
              <a:buFont typeface="Arial"/>
              <a:buChar char="•"/>
            </a:pPr>
            <a:r>
              <a:rPr lang="en-US" sz="1800">
                <a:solidFill>
                  <a:srgbClr val="474242"/>
                </a:solidFill>
                <a:latin typeface="Nunito Sans"/>
                <a:ea typeface="Nunito Sans"/>
                <a:cs typeface="Nunito Sans"/>
                <a:sym typeface="Nunito Sans"/>
              </a:rPr>
              <a:t>Provided for a counsellor to be trained in Eye Movement Desensitization and Reprocessing Therapy. This training allowed this therapy to be offered in City of Kawartha Lakes, removing the need to travel to Peterborough for treatment. </a:t>
            </a:r>
          </a:p>
        </p:txBody>
      </p:sp>
      <p:sp>
        <p:nvSpPr>
          <p:cNvPr id="5" name="TextBox 5"/>
          <p:cNvSpPr txBox="1"/>
          <p:nvPr/>
        </p:nvSpPr>
        <p:spPr>
          <a:xfrm>
            <a:off x="9638741" y="818727"/>
            <a:ext cx="8206177" cy="8630792"/>
          </a:xfrm>
          <a:prstGeom prst="rect">
            <a:avLst/>
          </a:prstGeom>
        </p:spPr>
        <p:txBody>
          <a:bodyPr lIns="0" tIns="0" rIns="0" bIns="0" rtlCol="0" anchor="t">
            <a:spAutoFit/>
          </a:bodyPr>
          <a:lstStyle/>
          <a:p>
            <a:pPr algn="l">
              <a:lnSpc>
                <a:spcPts val="2016"/>
              </a:lnSpc>
            </a:pPr>
            <a:endParaRPr/>
          </a:p>
          <a:p>
            <a:pPr marL="388623" lvl="1" indent="-194312" algn="l">
              <a:lnSpc>
                <a:spcPts val="3006"/>
              </a:lnSpc>
              <a:buFont typeface="Arial"/>
              <a:buChar char="•"/>
            </a:pPr>
            <a:r>
              <a:rPr lang="en-US" sz="1800">
                <a:solidFill>
                  <a:srgbClr val="474242"/>
                </a:solidFill>
                <a:latin typeface="Nunito Sans"/>
                <a:ea typeface="Nunito Sans"/>
                <a:cs typeface="Nunito Sans"/>
                <a:sym typeface="Nunito Sans"/>
              </a:rPr>
              <a:t>Provided grocery cards to households accessing shelter drop-in services. Drop-In Services support individuals at risk of homelessness or those who have recently left the shelter and need further assistance to stabilize their housing. By providing emergency food resources, this project will help clients allocate more of their financial resources towards rent, thereby preventing homelessness. Ensuring adequate nutrition will not only combat hunger but also support the mental and physical health of clients, empowering them to overcome their current challenges.</a:t>
            </a:r>
          </a:p>
          <a:p>
            <a:pPr algn="l">
              <a:lnSpc>
                <a:spcPts val="1670"/>
              </a:lnSpc>
            </a:pPr>
            <a:endParaRPr lang="en-US" sz="1800">
              <a:solidFill>
                <a:srgbClr val="474242"/>
              </a:solidFill>
              <a:latin typeface="Nunito Sans"/>
              <a:ea typeface="Nunito Sans"/>
              <a:cs typeface="Nunito Sans"/>
              <a:sym typeface="Nunito Sans"/>
            </a:endParaRPr>
          </a:p>
          <a:p>
            <a:pPr marL="388623" lvl="1" indent="-194312" algn="l">
              <a:lnSpc>
                <a:spcPts val="3006"/>
              </a:lnSpc>
              <a:buFont typeface="Arial"/>
              <a:buChar char="•"/>
            </a:pPr>
            <a:r>
              <a:rPr lang="en-US" sz="1800">
                <a:solidFill>
                  <a:srgbClr val="474242"/>
                </a:solidFill>
                <a:latin typeface="Nunito Sans"/>
                <a:ea typeface="Nunito Sans"/>
                <a:cs typeface="Nunito Sans"/>
                <a:sym typeface="Nunito Sans"/>
              </a:rPr>
              <a:t>Provided Developmental Relationship Training for Big Brothers Big Sisters Mentors. This specialized training in developmental relationships ensures that youth receive meaningful support in five key areas: expressing care, challenging growth, providing support, sharing power, and expanding possibilities. These elements help young people build confidence, develop resilience, and acquire essential life skills. Mentors will be better prepared to encourage emotional regulation, self-advocacy, and goal setting, helping youth navigate obstacles and make informed decisions about their future. </a:t>
            </a:r>
          </a:p>
          <a:p>
            <a:pPr algn="l">
              <a:lnSpc>
                <a:spcPts val="1670"/>
              </a:lnSpc>
            </a:pPr>
            <a:endParaRPr lang="en-US" sz="1800">
              <a:solidFill>
                <a:srgbClr val="474242"/>
              </a:solidFill>
              <a:latin typeface="Nunito Sans"/>
              <a:ea typeface="Nunito Sans"/>
              <a:cs typeface="Nunito Sans"/>
              <a:sym typeface="Nunito Sans"/>
            </a:endParaRPr>
          </a:p>
          <a:p>
            <a:pPr marL="388623" lvl="1" indent="-194312" algn="l">
              <a:lnSpc>
                <a:spcPts val="3006"/>
              </a:lnSpc>
              <a:buFont typeface="Arial"/>
              <a:buChar char="•"/>
            </a:pPr>
            <a:r>
              <a:rPr lang="en-US" sz="1800">
                <a:solidFill>
                  <a:srgbClr val="474242"/>
                </a:solidFill>
                <a:latin typeface="Nunito Sans"/>
                <a:ea typeface="Nunito Sans"/>
                <a:cs typeface="Nunito Sans"/>
                <a:sym typeface="Nunito Sans"/>
              </a:rPr>
              <a:t>Supported a workshop series for women focused on topics such as Literacy and Basic Skills, Harm Reduction, Self Esteem, Self Care, and Healthy Boundaries. The grant provided purchase workshop materials, food, basic need supports and assisted with transportation costs which can be a major barrier for women in rural communities.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CA"/>
          </a:p>
        </p:txBody>
      </p:sp>
      <p:grpSp>
        <p:nvGrpSpPr>
          <p:cNvPr id="4" name="Group 4"/>
          <p:cNvGrpSpPr/>
          <p:nvPr/>
        </p:nvGrpSpPr>
        <p:grpSpPr>
          <a:xfrm>
            <a:off x="8917078" y="0"/>
            <a:ext cx="6804166" cy="3495676"/>
            <a:chOff x="0" y="0"/>
            <a:chExt cx="2875537" cy="1477322"/>
          </a:xfrm>
        </p:grpSpPr>
        <p:sp>
          <p:nvSpPr>
            <p:cNvPr id="5" name="Freeform 5"/>
            <p:cNvSpPr/>
            <p:nvPr/>
          </p:nvSpPr>
          <p:spPr>
            <a:xfrm>
              <a:off x="0" y="0"/>
              <a:ext cx="2875537" cy="1477322"/>
            </a:xfrm>
            <a:custGeom>
              <a:avLst/>
              <a:gdLst/>
              <a:ahLst/>
              <a:cxnLst/>
              <a:rect l="l" t="t" r="r" b="b"/>
              <a:pathLst>
                <a:path w="2875537" h="1477322">
                  <a:moveTo>
                    <a:pt x="0" y="0"/>
                  </a:moveTo>
                  <a:lnTo>
                    <a:pt x="2875537" y="0"/>
                  </a:lnTo>
                  <a:lnTo>
                    <a:pt x="2875537" y="1477322"/>
                  </a:lnTo>
                  <a:lnTo>
                    <a:pt x="0" y="1477322"/>
                  </a:lnTo>
                  <a:close/>
                </a:path>
              </a:pathLst>
            </a:custGeom>
            <a:solidFill>
              <a:srgbClr val="FFFFFF">
                <a:alpha val="93725"/>
              </a:srgbClr>
            </a:solidFill>
          </p:spPr>
          <p:txBody>
            <a:bodyPr/>
            <a:lstStyle/>
            <a:p>
              <a:endParaRPr lang="en-CA"/>
            </a:p>
          </p:txBody>
        </p:sp>
      </p:grpSp>
      <p:grpSp>
        <p:nvGrpSpPr>
          <p:cNvPr id="6" name="Group 6"/>
          <p:cNvGrpSpPr/>
          <p:nvPr/>
        </p:nvGrpSpPr>
        <p:grpSpPr>
          <a:xfrm>
            <a:off x="0" y="8172904"/>
            <a:ext cx="5426480" cy="2170792"/>
            <a:chOff x="0" y="0"/>
            <a:chExt cx="3192492" cy="1277115"/>
          </a:xfrm>
        </p:grpSpPr>
        <p:sp>
          <p:nvSpPr>
            <p:cNvPr id="7" name="Freeform 7"/>
            <p:cNvSpPr/>
            <p:nvPr/>
          </p:nvSpPr>
          <p:spPr>
            <a:xfrm>
              <a:off x="0" y="0"/>
              <a:ext cx="3192492" cy="1277115"/>
            </a:xfrm>
            <a:custGeom>
              <a:avLst/>
              <a:gdLst/>
              <a:ahLst/>
              <a:cxnLst/>
              <a:rect l="l" t="t" r="r" b="b"/>
              <a:pathLst>
                <a:path w="3192492" h="1277115">
                  <a:moveTo>
                    <a:pt x="0" y="0"/>
                  </a:moveTo>
                  <a:lnTo>
                    <a:pt x="3192492" y="0"/>
                  </a:lnTo>
                  <a:lnTo>
                    <a:pt x="3192492" y="1277115"/>
                  </a:lnTo>
                  <a:lnTo>
                    <a:pt x="0" y="1277115"/>
                  </a:lnTo>
                  <a:close/>
                </a:path>
              </a:pathLst>
            </a:custGeom>
            <a:solidFill>
              <a:srgbClr val="FFFFFF">
                <a:alpha val="93725"/>
              </a:srgbClr>
            </a:solidFill>
          </p:spPr>
          <p:txBody>
            <a:bodyPr/>
            <a:lstStyle/>
            <a:p>
              <a:endParaRPr lang="en-CA"/>
            </a:p>
          </p:txBody>
        </p:sp>
      </p:grpSp>
      <p:sp>
        <p:nvSpPr>
          <p:cNvPr id="8" name="TextBox 8"/>
          <p:cNvSpPr txBox="1"/>
          <p:nvPr/>
        </p:nvSpPr>
        <p:spPr>
          <a:xfrm>
            <a:off x="169666" y="8534400"/>
            <a:ext cx="5087148" cy="1447800"/>
          </a:xfrm>
          <a:prstGeom prst="rect">
            <a:avLst/>
          </a:prstGeom>
        </p:spPr>
        <p:txBody>
          <a:bodyPr lIns="0" tIns="0" rIns="0" bIns="0" rtlCol="0" anchor="t">
            <a:spAutoFit/>
          </a:bodyPr>
          <a:lstStyle/>
          <a:p>
            <a:pPr algn="l">
              <a:lnSpc>
                <a:spcPts val="4800"/>
              </a:lnSpc>
            </a:pPr>
            <a:r>
              <a:rPr lang="en-US" sz="4000" b="1">
                <a:solidFill>
                  <a:srgbClr val="DA291C"/>
                </a:solidFill>
                <a:latin typeface="Nunito Sans Bold"/>
                <a:ea typeface="Nunito Sans Bold"/>
                <a:cs typeface="Nunito Sans Bold"/>
                <a:sym typeface="Nunito Sans Bold"/>
              </a:rPr>
              <a:t>"Best field trip ever!"</a:t>
            </a:r>
          </a:p>
          <a:p>
            <a:pPr algn="l">
              <a:lnSpc>
                <a:spcPts val="3960"/>
              </a:lnSpc>
            </a:pPr>
            <a:r>
              <a:rPr lang="en-US" sz="3300" b="1">
                <a:solidFill>
                  <a:srgbClr val="DA291C"/>
                </a:solidFill>
                <a:latin typeface="Nunito Sans Bold"/>
                <a:ea typeface="Nunito Sans Bold"/>
                <a:cs typeface="Nunito Sans Bold"/>
                <a:sym typeface="Nunito Sans Bold"/>
              </a:rPr>
              <a:t> </a:t>
            </a:r>
          </a:p>
          <a:p>
            <a:pPr algn="just">
              <a:lnSpc>
                <a:spcPts val="2760"/>
              </a:lnSpc>
            </a:pPr>
            <a:r>
              <a:rPr lang="en-US" sz="2300" b="1">
                <a:solidFill>
                  <a:srgbClr val="DA291C"/>
                </a:solidFill>
                <a:latin typeface="Nunito Sans Bold"/>
                <a:ea typeface="Nunito Sans Bold"/>
                <a:cs typeface="Nunito Sans Bold"/>
                <a:sym typeface="Nunito Sans Bold"/>
              </a:rPr>
              <a:t>2023 CKL Summer Camp participant</a:t>
            </a:r>
          </a:p>
        </p:txBody>
      </p:sp>
      <p:sp>
        <p:nvSpPr>
          <p:cNvPr id="9" name="TextBox 9"/>
          <p:cNvSpPr txBox="1"/>
          <p:nvPr/>
        </p:nvSpPr>
        <p:spPr>
          <a:xfrm>
            <a:off x="9144000" y="2256143"/>
            <a:ext cx="6524296" cy="1123950"/>
          </a:xfrm>
          <a:prstGeom prst="rect">
            <a:avLst/>
          </a:prstGeom>
        </p:spPr>
        <p:txBody>
          <a:bodyPr lIns="0" tIns="0" rIns="0" bIns="0" rtlCol="0" anchor="t">
            <a:spAutoFit/>
          </a:bodyPr>
          <a:lstStyle/>
          <a:p>
            <a:pPr algn="l">
              <a:lnSpc>
                <a:spcPts val="2946"/>
              </a:lnSpc>
            </a:pPr>
            <a:r>
              <a:rPr lang="en-US" sz="2455" b="1">
                <a:solidFill>
                  <a:srgbClr val="474242"/>
                </a:solidFill>
                <a:latin typeface="Nunito Sans Semi-Bold"/>
                <a:ea typeface="Nunito Sans Semi-Bold"/>
                <a:cs typeface="Nunito Sans Semi-Bold"/>
                <a:sym typeface="Nunito Sans Semi-Bold"/>
              </a:rPr>
              <a:t>Contact E at gardencoordinator</a:t>
            </a:r>
            <a:r>
              <a:rPr lang="en-US" sz="2455" b="1">
                <a:solidFill>
                  <a:srgbClr val="2C2A29"/>
                </a:solidFill>
                <a:latin typeface="Nunito Sans Semi-Bold"/>
                <a:ea typeface="Nunito Sans Semi-Bold"/>
                <a:cs typeface="Nunito Sans Semi-Bold"/>
                <a:sym typeface="Nunito Sans Semi-Bold"/>
              </a:rPr>
              <a:t>@hkl.unitedway.ca </a:t>
            </a:r>
          </a:p>
          <a:p>
            <a:pPr algn="l">
              <a:lnSpc>
                <a:spcPts val="2946"/>
              </a:lnSpc>
            </a:pPr>
            <a:r>
              <a:rPr lang="en-US" sz="2455" b="1">
                <a:solidFill>
                  <a:srgbClr val="2C2A29"/>
                </a:solidFill>
                <a:latin typeface="Nunito Sans Semi-Bold"/>
                <a:ea typeface="Nunito Sans Semi-Bold"/>
                <a:cs typeface="Nunito Sans Semi-Bold"/>
                <a:sym typeface="Nunito Sans Semi-Bold"/>
              </a:rPr>
              <a:t>for more information. </a:t>
            </a:r>
          </a:p>
        </p:txBody>
      </p:sp>
      <p:sp>
        <p:nvSpPr>
          <p:cNvPr id="10" name="TextBox 10"/>
          <p:cNvSpPr txBox="1"/>
          <p:nvPr/>
        </p:nvSpPr>
        <p:spPr>
          <a:xfrm>
            <a:off x="9057013" y="236608"/>
            <a:ext cx="6524296" cy="1828800"/>
          </a:xfrm>
          <a:prstGeom prst="rect">
            <a:avLst/>
          </a:prstGeom>
        </p:spPr>
        <p:txBody>
          <a:bodyPr lIns="0" tIns="0" rIns="0" bIns="0" rtlCol="0" anchor="t">
            <a:spAutoFit/>
          </a:bodyPr>
          <a:lstStyle/>
          <a:p>
            <a:pPr algn="l">
              <a:lnSpc>
                <a:spcPts val="3600"/>
              </a:lnSpc>
            </a:pPr>
            <a:r>
              <a:rPr lang="en-US" sz="3000" b="1">
                <a:solidFill>
                  <a:srgbClr val="DA291C"/>
                </a:solidFill>
                <a:latin typeface="Nunito Sans Heavy"/>
                <a:ea typeface="Nunito Sans Heavy"/>
                <a:cs typeface="Nunito Sans Heavy"/>
                <a:sym typeface="Nunito Sans Heavy"/>
              </a:rPr>
              <a:t>On site workshops, tours and team building opportunities are available at the farm. Come out and volunteer with your colleagues!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grpSp>
        <p:nvGrpSpPr>
          <p:cNvPr id="3" name="Group 3"/>
          <p:cNvGrpSpPr/>
          <p:nvPr/>
        </p:nvGrpSpPr>
        <p:grpSpPr>
          <a:xfrm>
            <a:off x="0" y="5864194"/>
            <a:ext cx="18288000" cy="4422806"/>
            <a:chOff x="0" y="0"/>
            <a:chExt cx="4221387" cy="1020908"/>
          </a:xfrm>
        </p:grpSpPr>
        <p:sp>
          <p:nvSpPr>
            <p:cNvPr id="4" name="Freeform 4"/>
            <p:cNvSpPr/>
            <p:nvPr/>
          </p:nvSpPr>
          <p:spPr>
            <a:xfrm>
              <a:off x="0" y="0"/>
              <a:ext cx="4221387" cy="1020908"/>
            </a:xfrm>
            <a:custGeom>
              <a:avLst/>
              <a:gdLst/>
              <a:ahLst/>
              <a:cxnLst/>
              <a:rect l="l" t="t" r="r" b="b"/>
              <a:pathLst>
                <a:path w="4221387" h="1020908">
                  <a:moveTo>
                    <a:pt x="0" y="0"/>
                  </a:moveTo>
                  <a:lnTo>
                    <a:pt x="4221387" y="0"/>
                  </a:lnTo>
                  <a:lnTo>
                    <a:pt x="4221387" y="1020908"/>
                  </a:lnTo>
                  <a:lnTo>
                    <a:pt x="0" y="1020908"/>
                  </a:lnTo>
                  <a:close/>
                </a:path>
              </a:pathLst>
            </a:custGeom>
            <a:solidFill>
              <a:srgbClr val="FFFFFF"/>
            </a:solidFill>
          </p:spPr>
          <p:txBody>
            <a:bodyPr/>
            <a:lstStyle/>
            <a:p>
              <a:endParaRPr lang="en-CA"/>
            </a:p>
          </p:txBody>
        </p:sp>
      </p:grpSp>
      <p:sp>
        <p:nvSpPr>
          <p:cNvPr id="5" name="TextBox 5"/>
          <p:cNvSpPr txBox="1"/>
          <p:nvPr/>
        </p:nvSpPr>
        <p:spPr>
          <a:xfrm>
            <a:off x="282167" y="6037980"/>
            <a:ext cx="17327624" cy="4014724"/>
          </a:xfrm>
          <a:prstGeom prst="rect">
            <a:avLst/>
          </a:prstGeom>
        </p:spPr>
        <p:txBody>
          <a:bodyPr lIns="0" tIns="0" rIns="0" bIns="0" rtlCol="0" anchor="t">
            <a:spAutoFit/>
          </a:bodyPr>
          <a:lstStyle/>
          <a:p>
            <a:pPr algn="l">
              <a:lnSpc>
                <a:spcPts val="4199"/>
              </a:lnSpc>
            </a:pPr>
            <a:r>
              <a:rPr lang="en-US" sz="2999">
                <a:solidFill>
                  <a:srgbClr val="DA291C"/>
                </a:solidFill>
                <a:latin typeface="Avenir LT Std"/>
                <a:ea typeface="Avenir LT Std"/>
                <a:cs typeface="Avenir LT Std"/>
                <a:sym typeface="Avenir LT Std"/>
              </a:rPr>
              <a:t>Leadership Giving: </a:t>
            </a:r>
          </a:p>
          <a:p>
            <a:pPr algn="l">
              <a:lnSpc>
                <a:spcPts val="2240"/>
              </a:lnSpc>
            </a:pPr>
            <a:endParaRPr lang="en-US" sz="2999">
              <a:solidFill>
                <a:srgbClr val="DA291C"/>
              </a:solidFill>
              <a:latin typeface="Avenir LT Std"/>
              <a:ea typeface="Avenir LT Std"/>
              <a:cs typeface="Avenir LT Std"/>
              <a:sym typeface="Avenir LT Std"/>
            </a:endParaRPr>
          </a:p>
          <a:p>
            <a:pPr algn="l">
              <a:lnSpc>
                <a:spcPts val="3135"/>
              </a:lnSpc>
            </a:pPr>
            <a:r>
              <a:rPr lang="en-US" sz="2799" spc="30">
                <a:solidFill>
                  <a:srgbClr val="2C2A29"/>
                </a:solidFill>
                <a:latin typeface="Avenir LT Std"/>
                <a:ea typeface="Avenir LT Std"/>
                <a:cs typeface="Avenir LT Std"/>
                <a:sym typeface="Avenir LT Std"/>
              </a:rPr>
              <a:t>Your Leadership changes lives. Become a Leadership Donor today!</a:t>
            </a:r>
          </a:p>
          <a:p>
            <a:pPr algn="l">
              <a:lnSpc>
                <a:spcPts val="3135"/>
              </a:lnSpc>
            </a:pPr>
            <a:r>
              <a:rPr lang="en-US" sz="2799" spc="30">
                <a:solidFill>
                  <a:srgbClr val="2C2A29"/>
                </a:solidFill>
                <a:latin typeface="Avenir LT Std"/>
                <a:ea typeface="Avenir LT Std"/>
                <a:cs typeface="Avenir LT Std"/>
                <a:sym typeface="Avenir LT Std"/>
              </a:rPr>
              <a:t>Leadership donors have the power to be instruments of change. They inspire others and create hope for tomorrow.</a:t>
            </a:r>
          </a:p>
          <a:p>
            <a:pPr algn="l">
              <a:lnSpc>
                <a:spcPts val="3135"/>
              </a:lnSpc>
            </a:pPr>
            <a:endParaRPr lang="en-US" sz="2799" spc="30">
              <a:solidFill>
                <a:srgbClr val="2C2A29"/>
              </a:solidFill>
              <a:latin typeface="Avenir LT Std"/>
              <a:ea typeface="Avenir LT Std"/>
              <a:cs typeface="Avenir LT Std"/>
              <a:sym typeface="Avenir LT Std"/>
            </a:endParaRPr>
          </a:p>
          <a:p>
            <a:pPr algn="l">
              <a:lnSpc>
                <a:spcPts val="3135"/>
              </a:lnSpc>
            </a:pPr>
            <a:r>
              <a:rPr lang="en-US" sz="2799" spc="30">
                <a:solidFill>
                  <a:srgbClr val="2C2A29"/>
                </a:solidFill>
                <a:latin typeface="Avenir LT Std"/>
                <a:ea typeface="Avenir LT Std"/>
                <a:cs typeface="Avenir LT Std"/>
                <a:sym typeface="Avenir LT Std"/>
              </a:rPr>
              <a:t>With a donation of $1,200 or more, our Leadership level donors are ready to drive change, willing to set a powerful example and become part of the solution to our community’s complex social issues. Local Leaders are passionate about leaving their mark on City of Kawartha Lakes and Haliburton County by creating lasting change.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206A8E9A55BA4AB712D539ADF25C2C" ma:contentTypeVersion="18" ma:contentTypeDescription="Create a new document." ma:contentTypeScope="" ma:versionID="4d4764db90897eba90a3ef90b19896d6">
  <xsd:schema xmlns:xsd="http://www.w3.org/2001/XMLSchema" xmlns:xs="http://www.w3.org/2001/XMLSchema" xmlns:p="http://schemas.microsoft.com/office/2006/metadata/properties" xmlns:ns2="e6952ce7-5180-404b-81c8-0b0ebdafab5c" xmlns:ns3="86b5b0ac-1b1b-494f-b9c6-2ac1c2cc2a4c" targetNamespace="http://schemas.microsoft.com/office/2006/metadata/properties" ma:root="true" ma:fieldsID="fcc97a6f4b582f54d44d7281cf37bdfa" ns2:_="" ns3:_="">
    <xsd:import namespace="e6952ce7-5180-404b-81c8-0b0ebdafab5c"/>
    <xsd:import namespace="86b5b0ac-1b1b-494f-b9c6-2ac1c2cc2a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52ce7-5180-404b-81c8-0b0ebdafa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9571ba1-cf5b-4bef-8e4d-e7394cd10d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b5b0ac-1b1b-494f-b9c6-2ac1c2cc2a4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80f7b5f-16db-498c-bc48-535c4d690476}" ma:internalName="TaxCatchAll" ma:showField="CatchAllData" ma:web="86b5b0ac-1b1b-494f-b9c6-2ac1c2cc2a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6952ce7-5180-404b-81c8-0b0ebdafab5c">
      <Terms xmlns="http://schemas.microsoft.com/office/infopath/2007/PartnerControls"/>
    </lcf76f155ced4ddcb4097134ff3c332f>
    <TaxCatchAll xmlns="86b5b0ac-1b1b-494f-b9c6-2ac1c2cc2a4c" xsi:nil="true"/>
  </documentManagement>
</p:properties>
</file>

<file path=customXml/itemProps1.xml><?xml version="1.0" encoding="utf-8"?>
<ds:datastoreItem xmlns:ds="http://schemas.openxmlformats.org/officeDocument/2006/customXml" ds:itemID="{36461AB9-9DC9-4924-A5BE-D23447823CEA}"/>
</file>

<file path=customXml/itemProps2.xml><?xml version="1.0" encoding="utf-8"?>
<ds:datastoreItem xmlns:ds="http://schemas.openxmlformats.org/officeDocument/2006/customXml" ds:itemID="{BEBF5516-F690-43D1-9CA1-3B1E4B0E609A}"/>
</file>

<file path=customXml/itemProps3.xml><?xml version="1.0" encoding="utf-8"?>
<ds:datastoreItem xmlns:ds="http://schemas.openxmlformats.org/officeDocument/2006/customXml" ds:itemID="{9722B887-5CAF-4B95-8538-7F7040B9B39A}"/>
</file>

<file path=docProps/app.xml><?xml version="1.0" encoding="utf-8"?>
<Properties xmlns="http://schemas.openxmlformats.org/officeDocument/2006/extended-properties" xmlns:vt="http://schemas.openxmlformats.org/officeDocument/2006/docPropsVTypes">
  <TotalTime>0</TotalTime>
  <Words>1498</Words>
  <Application>Microsoft Office PowerPoint</Application>
  <PresentationFormat>Custom</PresentationFormat>
  <Paragraphs>91</Paragraphs>
  <Slides>14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Nunito Sans Heavy</vt:lpstr>
      <vt:lpstr>Poppins Bold</vt:lpstr>
      <vt:lpstr>Poppins Semi-Bold</vt:lpstr>
      <vt:lpstr>Nunito Sans Bold</vt:lpstr>
      <vt:lpstr>Nunito Sans Semi-Bold</vt:lpstr>
      <vt:lpstr>Calibri</vt:lpstr>
      <vt:lpstr>Avenir LT Std</vt:lpstr>
      <vt:lpstr>League Spartan</vt:lpstr>
      <vt:lpstr>Nunito Sans</vt:lpstr>
      <vt:lpstr>Poppins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2025-2026 Workplace Campaign Presentation</dc:title>
  <dc:creator>UWCKL_SHANTAL</dc:creator>
  <cp:lastModifiedBy>Shantal Ingram</cp:lastModifiedBy>
  <cp:revision>2</cp:revision>
  <dcterms:created xsi:type="dcterms:W3CDTF">2006-08-16T00:00:00Z</dcterms:created>
  <dcterms:modified xsi:type="dcterms:W3CDTF">2025-09-29T18:24:18Z</dcterms:modified>
  <dc:identifier>DAGsBrL2Tng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0x01010032206A8E9A55BA4AB712D539ADF25C2C</vt:lpwstr>
  </property>
</Properties>
</file>