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League Spartan" panose="020B0604020202020204" charset="0"/>
      <p:regular r:id="rId15"/>
    </p:embeddedFont>
    <p:embeddedFont>
      <p:font typeface="Nunito Sans" pitchFamily="2" charset="0"/>
      <p:regular r:id="rId16"/>
    </p:embeddedFont>
    <p:embeddedFont>
      <p:font typeface="Nunito Sans Bold" charset="0"/>
      <p:regular r:id="rId17"/>
    </p:embeddedFont>
    <p:embeddedFont>
      <p:font typeface="Nunito Sans Heavy" panose="020B0604020202020204" charset="0"/>
      <p:regular r:id="rId18"/>
    </p:embeddedFont>
    <p:embeddedFont>
      <p:font typeface="Nunito Sans Semi-Bold" panose="020B0604020202020204" charset="0"/>
      <p:regular r:id="rId19"/>
    </p:embeddedFont>
    <p:embeddedFont>
      <p:font typeface="Poppins" panose="00000500000000000000" pitchFamily="2" charset="0"/>
      <p:regular r:id="rId20"/>
    </p:embeddedFont>
    <p:embeddedFont>
      <p:font typeface="Poppins Bold" panose="00000800000000000000" charset="0"/>
      <p:regular r:id="rId21"/>
    </p:embeddedFont>
    <p:embeddedFont>
      <p:font typeface="Poppins Semi-Bold" panose="020B0604020202020204" charset="0"/>
      <p:regular r:id="rId22"/>
    </p:embeddedFont>
    <p:embeddedFont>
      <p:font typeface="Spectral"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kl-unitedway.c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AutoShape 3"/>
          <p:cNvSpPr/>
          <p:nvPr/>
        </p:nvSpPr>
        <p:spPr>
          <a:xfrm>
            <a:off x="9880625" y="5683428"/>
            <a:ext cx="8535700" cy="3722543"/>
          </a:xfrm>
          <a:prstGeom prst="rect">
            <a:avLst/>
          </a:prstGeom>
          <a:solidFill>
            <a:srgbClr val="FFFFFF"/>
          </a:solidFill>
        </p:spPr>
        <p:txBody>
          <a:bodyPr/>
          <a:lstStyle/>
          <a:p>
            <a:endParaRPr lang="en-CA"/>
          </a:p>
        </p:txBody>
      </p:sp>
      <p:sp>
        <p:nvSpPr>
          <p:cNvPr id="4" name="AutoShape 4"/>
          <p:cNvSpPr/>
          <p:nvPr/>
        </p:nvSpPr>
        <p:spPr>
          <a:xfrm>
            <a:off x="0" y="9258300"/>
            <a:ext cx="18288000" cy="1060295"/>
          </a:xfrm>
          <a:prstGeom prst="rect">
            <a:avLst/>
          </a:prstGeom>
          <a:solidFill>
            <a:srgbClr val="DA291C"/>
          </a:solidFill>
        </p:spPr>
        <p:txBody>
          <a:bodyPr/>
          <a:lstStyle/>
          <a:p>
            <a:endParaRPr lang="en-CA"/>
          </a:p>
        </p:txBody>
      </p:sp>
      <p:sp>
        <p:nvSpPr>
          <p:cNvPr id="5" name="TextBox 5"/>
          <p:cNvSpPr txBox="1"/>
          <p:nvPr/>
        </p:nvSpPr>
        <p:spPr>
          <a:xfrm>
            <a:off x="1028700" y="9426815"/>
            <a:ext cx="15375198" cy="618491"/>
          </a:xfrm>
          <a:prstGeom prst="rect">
            <a:avLst/>
          </a:prstGeom>
        </p:spPr>
        <p:txBody>
          <a:bodyPr lIns="0" tIns="0" rIns="0" bIns="0" rtlCol="0" anchor="t">
            <a:spAutoFit/>
          </a:bodyPr>
          <a:lstStyle/>
          <a:p>
            <a:pPr algn="l">
              <a:lnSpc>
                <a:spcPts val="4759"/>
              </a:lnSpc>
            </a:pPr>
            <a:r>
              <a:rPr lang="en-US" sz="3399" b="1">
                <a:solidFill>
                  <a:srgbClr val="FFFFFF"/>
                </a:solidFill>
                <a:latin typeface="Poppins Semi-Bold"/>
                <a:ea typeface="Poppins Semi-Bold"/>
                <a:cs typeface="Poppins Semi-Bold"/>
                <a:sym typeface="Poppins Semi-Bold"/>
              </a:rPr>
              <a:t>Building Community in City of Kawartha Lakes and Haliburton County</a:t>
            </a:r>
          </a:p>
        </p:txBody>
      </p:sp>
      <p:sp>
        <p:nvSpPr>
          <p:cNvPr id="6" name="TextBox 6"/>
          <p:cNvSpPr txBox="1"/>
          <p:nvPr/>
        </p:nvSpPr>
        <p:spPr>
          <a:xfrm>
            <a:off x="10259935" y="5616753"/>
            <a:ext cx="7698912" cy="2809875"/>
          </a:xfrm>
          <a:prstGeom prst="rect">
            <a:avLst/>
          </a:prstGeom>
        </p:spPr>
        <p:txBody>
          <a:bodyPr lIns="0" tIns="0" rIns="0" bIns="0" rtlCol="0" anchor="t">
            <a:spAutoFit/>
          </a:bodyPr>
          <a:lstStyle/>
          <a:p>
            <a:pPr algn="l">
              <a:lnSpc>
                <a:spcPts val="7200"/>
              </a:lnSpc>
            </a:pPr>
            <a:r>
              <a:rPr lang="en-US" sz="6000" spc="300">
                <a:solidFill>
                  <a:srgbClr val="F2342A"/>
                </a:solidFill>
                <a:latin typeface="Poppins"/>
                <a:ea typeface="Poppins"/>
                <a:cs typeface="Poppins"/>
                <a:sym typeface="Poppins"/>
              </a:rPr>
              <a:t>UNITED WAY FOR THE CITY OF KAWARTHA LAKES </a:t>
            </a:r>
          </a:p>
        </p:txBody>
      </p:sp>
      <p:sp>
        <p:nvSpPr>
          <p:cNvPr id="7" name="TextBox 7"/>
          <p:cNvSpPr txBox="1"/>
          <p:nvPr/>
        </p:nvSpPr>
        <p:spPr>
          <a:xfrm>
            <a:off x="10259935" y="8437076"/>
            <a:ext cx="6244959" cy="625476"/>
          </a:xfrm>
          <a:prstGeom prst="rect">
            <a:avLst/>
          </a:prstGeom>
        </p:spPr>
        <p:txBody>
          <a:bodyPr lIns="0" tIns="0" rIns="0" bIns="0" rtlCol="0" anchor="t">
            <a:spAutoFit/>
          </a:bodyPr>
          <a:lstStyle/>
          <a:p>
            <a:pPr algn="l">
              <a:lnSpc>
                <a:spcPts val="4899"/>
              </a:lnSpc>
            </a:pPr>
            <a:r>
              <a:rPr lang="en-US" sz="3499" b="1" spc="349">
                <a:solidFill>
                  <a:srgbClr val="121435"/>
                </a:solidFill>
                <a:latin typeface="Poppins Bold"/>
                <a:ea typeface="Poppins Bold"/>
                <a:cs typeface="Poppins Bold"/>
                <a:sym typeface="Poppins Bold"/>
              </a:rPr>
              <a:t>2024-2025 CAMPAIGN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2059" y="421668"/>
            <a:ext cx="7562634" cy="1428750"/>
          </a:xfrm>
          <a:prstGeom prst="rect">
            <a:avLst/>
          </a:prstGeom>
        </p:spPr>
        <p:txBody>
          <a:bodyPr lIns="0" tIns="0" rIns="0" bIns="0" rtlCol="0" anchor="t">
            <a:spAutoFit/>
          </a:bodyPr>
          <a:lstStyle/>
          <a:p>
            <a:pPr algn="l">
              <a:lnSpc>
                <a:spcPts val="5640"/>
              </a:lnSpc>
            </a:pPr>
            <a:r>
              <a:rPr lang="en-US" sz="4700" b="1">
                <a:solidFill>
                  <a:srgbClr val="DA291C"/>
                </a:solidFill>
                <a:latin typeface="Nunito Sans Heavy"/>
                <a:ea typeface="Nunito Sans Heavy"/>
                <a:cs typeface="Nunito Sans Heavy"/>
                <a:sym typeface="Nunito Sans Heavy"/>
              </a:rPr>
              <a:t>There are many ways to support your United Way!</a:t>
            </a:r>
          </a:p>
        </p:txBody>
      </p:sp>
      <p:sp>
        <p:nvSpPr>
          <p:cNvPr id="3" name="TextBox 3"/>
          <p:cNvSpPr txBox="1"/>
          <p:nvPr/>
        </p:nvSpPr>
        <p:spPr>
          <a:xfrm>
            <a:off x="332059" y="2009660"/>
            <a:ext cx="7530998" cy="7532394"/>
          </a:xfrm>
          <a:prstGeom prst="rect">
            <a:avLst/>
          </a:prstGeom>
        </p:spPr>
        <p:txBody>
          <a:bodyPr lIns="0" tIns="0" rIns="0" bIns="0" rtlCol="0" anchor="t">
            <a:spAutoFit/>
          </a:bodyPr>
          <a:lstStyle/>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Corporations can consider matching public and/or employee donations.</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Donate through payroll deduction at work!</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If you can, become a Leader of the Way donor!</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Make a one-time donation at your workplace!</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Donate online through </a:t>
            </a:r>
            <a:r>
              <a:rPr lang="en-US" sz="2425" u="sng">
                <a:solidFill>
                  <a:srgbClr val="474242"/>
                </a:solidFill>
                <a:latin typeface="Nunito Sans"/>
                <a:ea typeface="Nunito Sans"/>
                <a:cs typeface="Nunito Sans"/>
                <a:sym typeface="Nunito Sans"/>
                <a:hlinkClick r:id="rId2" tooltip="http://ckl-unitedway.ca"/>
              </a:rPr>
              <a:t>our website</a:t>
            </a:r>
            <a:r>
              <a:rPr lang="en-US" sz="2425">
                <a:solidFill>
                  <a:srgbClr val="474242"/>
                </a:solidFill>
                <a:latin typeface="Nunito Sans"/>
                <a:ea typeface="Nunito Sans"/>
                <a:cs typeface="Nunito Sans"/>
                <a:sym typeface="Nunito Sans"/>
              </a:rPr>
              <a:t>! </a:t>
            </a:r>
            <a:r>
              <a:rPr lang="en-US" sz="2425" u="sng">
                <a:solidFill>
                  <a:srgbClr val="474242"/>
                </a:solidFill>
                <a:latin typeface="Nunito Sans"/>
                <a:ea typeface="Nunito Sans"/>
                <a:cs typeface="Nunito Sans"/>
                <a:sym typeface="Nunito Sans"/>
                <a:hlinkClick r:id="rId2" tooltip="http://ckl-unitedway.ca"/>
              </a:rPr>
              <a:t>ckl-unitedway.ca</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Create or participate in special events at work or join us at one of our special events! </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Volunteer at Edwin Binney's Community Farm &amp; Education Centre or a United Way Event!</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Encourage a friend or co-worker to donate to United Way!</a:t>
            </a:r>
          </a:p>
          <a:p>
            <a:pPr marL="523584" lvl="1" indent="-261792" algn="l">
              <a:lnSpc>
                <a:spcPts val="4049"/>
              </a:lnSpc>
              <a:buFont typeface="Arial"/>
              <a:buChar char="•"/>
            </a:pPr>
            <a:r>
              <a:rPr lang="en-US" sz="2425">
                <a:solidFill>
                  <a:srgbClr val="474242"/>
                </a:solidFill>
                <a:latin typeface="Nunito Sans"/>
                <a:ea typeface="Nunito Sans"/>
                <a:cs typeface="Nunito Sans"/>
                <a:sym typeface="Nunito Sans"/>
              </a:rPr>
              <a:t>Your business can sponsor a UWCKL event or project (ask us for opportunities and ideas). </a:t>
            </a:r>
          </a:p>
        </p:txBody>
      </p:sp>
      <p:sp>
        <p:nvSpPr>
          <p:cNvPr id="4" name="Freeform 4"/>
          <p:cNvSpPr/>
          <p:nvPr/>
        </p:nvSpPr>
        <p:spPr>
          <a:xfrm>
            <a:off x="8554643" y="0"/>
            <a:ext cx="9733357" cy="10287000"/>
          </a:xfrm>
          <a:custGeom>
            <a:avLst/>
            <a:gdLst/>
            <a:ahLst/>
            <a:cxnLst/>
            <a:rect l="l" t="t" r="r" b="b"/>
            <a:pathLst>
              <a:path w="9733357" h="10287000">
                <a:moveTo>
                  <a:pt x="0" y="0"/>
                </a:moveTo>
                <a:lnTo>
                  <a:pt x="9733357" y="0"/>
                </a:lnTo>
                <a:lnTo>
                  <a:pt x="9733357"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AutoShape 5"/>
          <p:cNvSpPr/>
          <p:nvPr/>
        </p:nvSpPr>
        <p:spPr>
          <a:xfrm rot="5400000">
            <a:off x="3315893" y="5048250"/>
            <a:ext cx="10287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29521" y="8977382"/>
            <a:ext cx="12267239" cy="1028502"/>
            <a:chOff x="0" y="0"/>
            <a:chExt cx="11246309" cy="942906"/>
          </a:xfrm>
        </p:grpSpPr>
        <p:sp>
          <p:nvSpPr>
            <p:cNvPr id="3" name="Freeform 3"/>
            <p:cNvSpPr/>
            <p:nvPr/>
          </p:nvSpPr>
          <p:spPr>
            <a:xfrm>
              <a:off x="0" y="0"/>
              <a:ext cx="11246309" cy="942906"/>
            </a:xfrm>
            <a:custGeom>
              <a:avLst/>
              <a:gdLst/>
              <a:ahLst/>
              <a:cxnLst/>
              <a:rect l="l" t="t" r="r" b="b"/>
              <a:pathLst>
                <a:path w="11246309" h="942906">
                  <a:moveTo>
                    <a:pt x="11121848" y="942906"/>
                  </a:moveTo>
                  <a:lnTo>
                    <a:pt x="124460" y="942906"/>
                  </a:lnTo>
                  <a:cubicBezTo>
                    <a:pt x="55880" y="942906"/>
                    <a:pt x="0" y="887026"/>
                    <a:pt x="0" y="818446"/>
                  </a:cubicBezTo>
                  <a:lnTo>
                    <a:pt x="0" y="124460"/>
                  </a:lnTo>
                  <a:cubicBezTo>
                    <a:pt x="0" y="55880"/>
                    <a:pt x="55880" y="0"/>
                    <a:pt x="124460" y="0"/>
                  </a:cubicBezTo>
                  <a:lnTo>
                    <a:pt x="11121849" y="0"/>
                  </a:lnTo>
                  <a:cubicBezTo>
                    <a:pt x="11190429" y="0"/>
                    <a:pt x="11246309" y="55880"/>
                    <a:pt x="11246309" y="124460"/>
                  </a:cubicBezTo>
                  <a:lnTo>
                    <a:pt x="11246309" y="818446"/>
                  </a:lnTo>
                  <a:cubicBezTo>
                    <a:pt x="11246309" y="887026"/>
                    <a:pt x="11190429" y="942906"/>
                    <a:pt x="11121849" y="942906"/>
                  </a:cubicBezTo>
                  <a:close/>
                </a:path>
              </a:pathLst>
            </a:custGeom>
            <a:solidFill>
              <a:srgbClr val="DA291C"/>
            </a:solidFill>
          </p:spPr>
          <p:txBody>
            <a:bodyPr/>
            <a:lstStyle/>
            <a:p>
              <a:endParaRPr lang="en-CA"/>
            </a:p>
          </p:txBody>
        </p:sp>
      </p:grpSp>
      <p:sp>
        <p:nvSpPr>
          <p:cNvPr id="4" name="Freeform 4"/>
          <p:cNvSpPr/>
          <p:nvPr/>
        </p:nvSpPr>
        <p:spPr>
          <a:xfrm>
            <a:off x="363442" y="2458376"/>
            <a:ext cx="10774675" cy="6689311"/>
          </a:xfrm>
          <a:custGeom>
            <a:avLst/>
            <a:gdLst/>
            <a:ahLst/>
            <a:cxnLst/>
            <a:rect l="l" t="t" r="r" b="b"/>
            <a:pathLst>
              <a:path w="10774675" h="6689311">
                <a:moveTo>
                  <a:pt x="0" y="0"/>
                </a:moveTo>
                <a:lnTo>
                  <a:pt x="10774675" y="0"/>
                </a:lnTo>
                <a:lnTo>
                  <a:pt x="10774675" y="6689311"/>
                </a:lnTo>
                <a:lnTo>
                  <a:pt x="0" y="668931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1536339" y="1019175"/>
            <a:ext cx="9122623" cy="857250"/>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Special event ideas</a:t>
            </a:r>
          </a:p>
        </p:txBody>
      </p:sp>
      <p:sp>
        <p:nvSpPr>
          <p:cNvPr id="6" name="TextBox 6"/>
          <p:cNvSpPr txBox="1"/>
          <p:nvPr/>
        </p:nvSpPr>
        <p:spPr>
          <a:xfrm>
            <a:off x="11626751" y="857250"/>
            <a:ext cx="6197074" cy="7716266"/>
          </a:xfrm>
          <a:prstGeom prst="rect">
            <a:avLst/>
          </a:prstGeom>
        </p:spPr>
        <p:txBody>
          <a:bodyPr lIns="0" tIns="0" rIns="0" bIns="0" rtlCol="0" anchor="t">
            <a:spAutoFit/>
          </a:bodyPr>
          <a:lstStyle/>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Trivia</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Fun run or walk</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Video game sport tournament </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Bingo! </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Participate in Novemburger as a staff with lunch from a participating restaurant. Yum!!</a:t>
            </a:r>
          </a:p>
          <a:p>
            <a:pPr marL="604519" lvl="1" indent="-302260" algn="l">
              <a:lnSpc>
                <a:spcPts val="5151"/>
              </a:lnSpc>
              <a:buFont typeface="Arial"/>
              <a:buChar char="•"/>
            </a:pPr>
            <a:r>
              <a:rPr lang="en-US" sz="2799" b="1">
                <a:solidFill>
                  <a:srgbClr val="2C2A29"/>
                </a:solidFill>
                <a:latin typeface="Nunito Sans Bold"/>
                <a:ea typeface="Nunito Sans Bold"/>
                <a:cs typeface="Nunito Sans Bold"/>
                <a:sym typeface="Nunito Sans Bold"/>
              </a:rPr>
              <a:t>Get a staff team together for Coldest Night of the Year.</a:t>
            </a:r>
          </a:p>
          <a:p>
            <a:pPr marL="604519" lvl="1" indent="-302260" algn="l">
              <a:lnSpc>
                <a:spcPts val="5151"/>
              </a:lnSpc>
              <a:spcBef>
                <a:spcPct val="0"/>
              </a:spcBef>
              <a:buFont typeface="Arial"/>
              <a:buChar char="•"/>
            </a:pPr>
            <a:r>
              <a:rPr lang="en-US" sz="2799" b="1">
                <a:solidFill>
                  <a:srgbClr val="2C2A29"/>
                </a:solidFill>
                <a:latin typeface="Nunito Sans Bold"/>
                <a:ea typeface="Nunito Sans Bold"/>
                <a:cs typeface="Nunito Sans Bold"/>
                <a:sym typeface="Nunito Sans Bold"/>
              </a:rPr>
              <a:t>And whatever your imagination can come up with. Have fun with your fundraising!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95805" y="-995805"/>
            <a:ext cx="11092305" cy="11092305"/>
          </a:xfrm>
          <a:custGeom>
            <a:avLst/>
            <a:gdLst/>
            <a:ahLst/>
            <a:cxnLst/>
            <a:rect l="l" t="t" r="r" b="b"/>
            <a:pathLst>
              <a:path w="11092305" h="11092305">
                <a:moveTo>
                  <a:pt x="0" y="0"/>
                </a:moveTo>
                <a:lnTo>
                  <a:pt x="11092305" y="0"/>
                </a:lnTo>
                <a:lnTo>
                  <a:pt x="11092305" y="11092305"/>
                </a:lnTo>
                <a:lnTo>
                  <a:pt x="0" y="110923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AutoShape 3"/>
          <p:cNvSpPr/>
          <p:nvPr/>
        </p:nvSpPr>
        <p:spPr>
          <a:xfrm>
            <a:off x="0" y="10096500"/>
            <a:ext cx="18288000" cy="0"/>
          </a:xfrm>
          <a:prstGeom prst="line">
            <a:avLst/>
          </a:prstGeom>
          <a:ln w="190500" cap="flat">
            <a:solidFill>
              <a:srgbClr val="CCBAB0"/>
            </a:solidFill>
            <a:prstDash val="solid"/>
            <a:headEnd type="none" w="sm" len="sm"/>
            <a:tailEnd type="none" w="sm" len="sm"/>
          </a:ln>
        </p:spPr>
        <p:txBody>
          <a:bodyPr/>
          <a:lstStyle/>
          <a:p>
            <a:endParaRPr lang="en-CA"/>
          </a:p>
        </p:txBody>
      </p:sp>
      <p:sp>
        <p:nvSpPr>
          <p:cNvPr id="4" name="Freeform 4"/>
          <p:cNvSpPr/>
          <p:nvPr/>
        </p:nvSpPr>
        <p:spPr>
          <a:xfrm>
            <a:off x="768338" y="1362426"/>
            <a:ext cx="7191355" cy="7547396"/>
          </a:xfrm>
          <a:custGeom>
            <a:avLst/>
            <a:gdLst/>
            <a:ahLst/>
            <a:cxnLst/>
            <a:rect l="l" t="t" r="r" b="b"/>
            <a:pathLst>
              <a:path w="7191355" h="7547396">
                <a:moveTo>
                  <a:pt x="0" y="0"/>
                </a:moveTo>
                <a:lnTo>
                  <a:pt x="7191355" y="0"/>
                </a:lnTo>
                <a:lnTo>
                  <a:pt x="7191355" y="7547396"/>
                </a:lnTo>
                <a:lnTo>
                  <a:pt x="0" y="754739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8974284" y="2741510"/>
            <a:ext cx="8671009" cy="5895975"/>
          </a:xfrm>
          <a:prstGeom prst="rect">
            <a:avLst/>
          </a:prstGeom>
        </p:spPr>
        <p:txBody>
          <a:bodyPr lIns="0" tIns="0" rIns="0" bIns="0" rtlCol="0" anchor="t">
            <a:spAutoFit/>
          </a:bodyPr>
          <a:lstStyle/>
          <a:p>
            <a:pPr algn="l">
              <a:lnSpc>
                <a:spcPts val="5399"/>
              </a:lnSpc>
            </a:pPr>
            <a:r>
              <a:rPr lang="en-US" sz="4499" b="1">
                <a:solidFill>
                  <a:srgbClr val="2C2A29"/>
                </a:solidFill>
                <a:latin typeface="Nunito Sans Semi-Bold"/>
                <a:ea typeface="Nunito Sans Semi-Bold"/>
                <a:cs typeface="Nunito Sans Semi-Bold"/>
                <a:sym typeface="Nunito Sans Semi-Bold"/>
              </a:rPr>
              <a:t>Facebook: @UWCKL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Twitter: @UnitedWayCKL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Instagram: @unitedwayckl</a:t>
            </a:r>
          </a:p>
          <a:p>
            <a:pPr algn="l">
              <a:lnSpc>
                <a:spcPts val="5399"/>
              </a:lnSpc>
            </a:pPr>
            <a:endParaRPr lang="en-US" sz="4499" b="1">
              <a:solidFill>
                <a:srgbClr val="2C2A29"/>
              </a:solidFill>
              <a:latin typeface="Nunito Sans Semi-Bold"/>
              <a:ea typeface="Nunito Sans Semi-Bold"/>
              <a:cs typeface="Nunito Sans Semi-Bold"/>
              <a:sym typeface="Nunito Sans Semi-Bold"/>
            </a:endParaRPr>
          </a:p>
          <a:p>
            <a:pPr algn="l">
              <a:lnSpc>
                <a:spcPts val="5399"/>
              </a:lnSpc>
            </a:pPr>
            <a:r>
              <a:rPr lang="en-US" sz="4499" b="1">
                <a:solidFill>
                  <a:srgbClr val="2C2A29"/>
                </a:solidFill>
                <a:latin typeface="Nunito Sans Semi-Bold"/>
                <a:ea typeface="Nunito Sans Semi-Bold"/>
                <a:cs typeface="Nunito Sans Semi-Bold"/>
                <a:sym typeface="Nunito Sans Semi-Bold"/>
              </a:rPr>
              <a:t>YouTube: @UWCKL &amp; @EdwinBinneysCommunityFarm</a:t>
            </a:r>
          </a:p>
          <a:p>
            <a:pPr marL="0" lvl="0" indent="0" algn="l">
              <a:lnSpc>
                <a:spcPts val="3840"/>
              </a:lnSpc>
              <a:spcBef>
                <a:spcPct val="0"/>
              </a:spcBef>
            </a:pPr>
            <a:endParaRPr lang="en-US" sz="4499" b="1">
              <a:solidFill>
                <a:srgbClr val="2C2A29"/>
              </a:solidFill>
              <a:latin typeface="Nunito Sans Semi-Bold"/>
              <a:ea typeface="Nunito Sans Semi-Bold"/>
              <a:cs typeface="Nunito Sans Semi-Bold"/>
              <a:sym typeface="Nunito Sans Semi-Bold"/>
            </a:endParaRPr>
          </a:p>
        </p:txBody>
      </p:sp>
      <p:sp>
        <p:nvSpPr>
          <p:cNvPr id="6" name="TextBox 6"/>
          <p:cNvSpPr txBox="1"/>
          <p:nvPr/>
        </p:nvSpPr>
        <p:spPr>
          <a:xfrm>
            <a:off x="8484426" y="1505613"/>
            <a:ext cx="9313716" cy="876300"/>
          </a:xfrm>
          <a:prstGeom prst="rect">
            <a:avLst/>
          </a:prstGeom>
        </p:spPr>
        <p:txBody>
          <a:bodyPr lIns="0" tIns="0" rIns="0" bIns="0" rtlCol="0" anchor="t">
            <a:spAutoFit/>
          </a:bodyPr>
          <a:lstStyle/>
          <a:p>
            <a:pPr algn="l">
              <a:lnSpc>
                <a:spcPts val="6959"/>
              </a:lnSpc>
            </a:pPr>
            <a:r>
              <a:rPr lang="en-US" sz="5799" b="1">
                <a:solidFill>
                  <a:srgbClr val="DA291C"/>
                </a:solidFill>
                <a:latin typeface="Nunito Sans Heavy"/>
                <a:ea typeface="Nunito Sans Heavy"/>
                <a:cs typeface="Nunito Sans Heavy"/>
                <a:sym typeface="Nunito Sans Heavy"/>
              </a:rPr>
              <a:t>Follow us on Social Media</a:t>
            </a:r>
            <a:r>
              <a:rPr lang="en-US" sz="5799" b="1">
                <a:solidFill>
                  <a:srgbClr val="937F74"/>
                </a:solidFill>
                <a:latin typeface="Nunito Sans Heavy"/>
                <a:ea typeface="Nunito Sans Heavy"/>
                <a:cs typeface="Nunito Sans Heavy"/>
                <a:sym typeface="Nunito Sans Heavy"/>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13110029" y="0"/>
            <a:ext cx="5177971" cy="10287000"/>
            <a:chOff x="0" y="0"/>
            <a:chExt cx="1452660" cy="2885977"/>
          </a:xfrm>
        </p:grpSpPr>
        <p:sp>
          <p:nvSpPr>
            <p:cNvPr id="4" name="Freeform 4"/>
            <p:cNvSpPr/>
            <p:nvPr/>
          </p:nvSpPr>
          <p:spPr>
            <a:xfrm>
              <a:off x="0" y="0"/>
              <a:ext cx="1452659" cy="2885978"/>
            </a:xfrm>
            <a:custGeom>
              <a:avLst/>
              <a:gdLst/>
              <a:ahLst/>
              <a:cxnLst/>
              <a:rect l="l" t="t" r="r" b="b"/>
              <a:pathLst>
                <a:path w="1452659" h="2885978">
                  <a:moveTo>
                    <a:pt x="0" y="0"/>
                  </a:moveTo>
                  <a:lnTo>
                    <a:pt x="1452659" y="0"/>
                  </a:lnTo>
                  <a:lnTo>
                    <a:pt x="1452659" y="2885978"/>
                  </a:lnTo>
                  <a:lnTo>
                    <a:pt x="0" y="2885978"/>
                  </a:lnTo>
                  <a:close/>
                </a:path>
              </a:pathLst>
            </a:custGeom>
            <a:solidFill>
              <a:srgbClr val="FFFFFF">
                <a:alpha val="89804"/>
              </a:srgbClr>
            </a:solidFill>
          </p:spPr>
          <p:txBody>
            <a:bodyPr/>
            <a:lstStyle/>
            <a:p>
              <a:endParaRPr lang="en-CA"/>
            </a:p>
          </p:txBody>
        </p:sp>
      </p:grpSp>
      <p:grpSp>
        <p:nvGrpSpPr>
          <p:cNvPr id="5" name="Group 5"/>
          <p:cNvGrpSpPr/>
          <p:nvPr/>
        </p:nvGrpSpPr>
        <p:grpSpPr>
          <a:xfrm>
            <a:off x="13272669" y="2027832"/>
            <a:ext cx="4798144" cy="5655755"/>
            <a:chOff x="0" y="0"/>
            <a:chExt cx="6397526" cy="7541006"/>
          </a:xfrm>
        </p:grpSpPr>
        <p:sp>
          <p:nvSpPr>
            <p:cNvPr id="6" name="TextBox 6"/>
            <p:cNvSpPr txBox="1"/>
            <p:nvPr/>
          </p:nvSpPr>
          <p:spPr>
            <a:xfrm>
              <a:off x="0" y="1711706"/>
              <a:ext cx="6397526" cy="5829300"/>
            </a:xfrm>
            <a:prstGeom prst="rect">
              <a:avLst/>
            </a:prstGeom>
          </p:spPr>
          <p:txBody>
            <a:bodyPr lIns="0" tIns="0" rIns="0" bIns="0" rtlCol="0" anchor="t">
              <a:spAutoFit/>
            </a:bodyPr>
            <a:lstStyle/>
            <a:p>
              <a:pPr algn="ctr">
                <a:lnSpc>
                  <a:spcPts val="3840"/>
                </a:lnSpc>
              </a:pPr>
              <a:r>
                <a:rPr lang="en-US" sz="3200" b="1">
                  <a:solidFill>
                    <a:srgbClr val="474242"/>
                  </a:solidFill>
                  <a:latin typeface="Nunito Sans Semi-Bold"/>
                  <a:ea typeface="Nunito Sans Semi-Bold"/>
                  <a:cs typeface="Nunito Sans Semi-Bold"/>
                  <a:sym typeface="Nunito Sans Semi-Bold"/>
                </a:rPr>
                <a:t>Questions? Contact Shantal Ingram, </a:t>
              </a:r>
            </a:p>
            <a:p>
              <a:pPr algn="ctr">
                <a:lnSpc>
                  <a:spcPts val="3840"/>
                </a:lnSpc>
              </a:pPr>
              <a:r>
                <a:rPr lang="en-US" sz="3200" b="1">
                  <a:solidFill>
                    <a:srgbClr val="474242"/>
                  </a:solidFill>
                  <a:latin typeface="Nunito Sans Semi-Bold"/>
                  <a:ea typeface="Nunito Sans Semi-Bold"/>
                  <a:cs typeface="Nunito Sans Semi-Bold"/>
                  <a:sym typeface="Nunito Sans Semi-Bold"/>
                </a:rPr>
                <a:t>Co-Executive Director at shantal@ckl.unitedway.ca</a:t>
              </a:r>
            </a:p>
            <a:p>
              <a:pPr algn="ctr">
                <a:lnSpc>
                  <a:spcPts val="3840"/>
                </a:lnSpc>
              </a:pPr>
              <a:endParaRPr lang="en-US" sz="3200" b="1">
                <a:solidFill>
                  <a:srgbClr val="474242"/>
                </a:solidFill>
                <a:latin typeface="Nunito Sans Semi-Bold"/>
                <a:ea typeface="Nunito Sans Semi-Bold"/>
                <a:cs typeface="Nunito Sans Semi-Bold"/>
                <a:sym typeface="Nunito Sans Semi-Bold"/>
              </a:endParaRPr>
            </a:p>
            <a:p>
              <a:pPr algn="ctr">
                <a:lnSpc>
                  <a:spcPts val="3840"/>
                </a:lnSpc>
              </a:pPr>
              <a:r>
                <a:rPr lang="en-US" sz="3200" b="1">
                  <a:solidFill>
                    <a:srgbClr val="474242"/>
                  </a:solidFill>
                  <a:latin typeface="Nunito Sans Semi-Bold"/>
                  <a:ea typeface="Nunito Sans Semi-Bold"/>
                  <a:cs typeface="Nunito Sans Semi-Bold"/>
                  <a:sym typeface="Nunito Sans Semi-Bold"/>
                </a:rPr>
                <a:t>We would be happy to visit your workplace to share more about the work that we do. </a:t>
              </a:r>
            </a:p>
          </p:txBody>
        </p:sp>
        <p:sp>
          <p:nvSpPr>
            <p:cNvPr id="7" name="TextBox 7"/>
            <p:cNvSpPr txBox="1"/>
            <p:nvPr/>
          </p:nvSpPr>
          <p:spPr>
            <a:xfrm>
              <a:off x="0" y="0"/>
              <a:ext cx="6397526" cy="1409700"/>
            </a:xfrm>
            <a:prstGeom prst="rect">
              <a:avLst/>
            </a:prstGeom>
          </p:spPr>
          <p:txBody>
            <a:bodyPr lIns="0" tIns="0" rIns="0" bIns="0" rtlCol="0" anchor="t">
              <a:spAutoFit/>
            </a:bodyPr>
            <a:lstStyle/>
            <a:p>
              <a:pPr algn="ctr">
                <a:lnSpc>
                  <a:spcPts val="8399"/>
                </a:lnSpc>
              </a:pPr>
              <a:r>
                <a:rPr lang="en-US" sz="6999" b="1">
                  <a:solidFill>
                    <a:srgbClr val="DA291C"/>
                  </a:solidFill>
                  <a:latin typeface="Nunito Sans Heavy"/>
                  <a:ea typeface="Nunito Sans Heavy"/>
                  <a:cs typeface="Nunito Sans Heavy"/>
                  <a:sym typeface="Nunito Sans Heavy"/>
                </a:rPr>
                <a:t>Thank you!</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129" y="595313"/>
            <a:ext cx="6267183" cy="857250"/>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Your United Way</a:t>
            </a:r>
          </a:p>
        </p:txBody>
      </p:sp>
      <p:sp>
        <p:nvSpPr>
          <p:cNvPr id="3" name="TextBox 3"/>
          <p:cNvSpPr txBox="1"/>
          <p:nvPr/>
        </p:nvSpPr>
        <p:spPr>
          <a:xfrm>
            <a:off x="702129" y="2050459"/>
            <a:ext cx="7769771" cy="6645021"/>
          </a:xfrm>
          <a:prstGeom prst="rect">
            <a:avLst/>
          </a:prstGeom>
        </p:spPr>
        <p:txBody>
          <a:bodyPr lIns="0" tIns="0" rIns="0" bIns="0" rtlCol="0" anchor="t">
            <a:spAutoFit/>
          </a:bodyPr>
          <a:lstStyle/>
          <a:p>
            <a:pPr algn="l">
              <a:lnSpc>
                <a:spcPts val="3822"/>
              </a:lnSpc>
            </a:pPr>
            <a:r>
              <a:rPr lang="en-US" sz="2600" b="1">
                <a:solidFill>
                  <a:srgbClr val="474242"/>
                </a:solidFill>
                <a:latin typeface="Nunito Sans Semi-Bold"/>
                <a:ea typeface="Nunito Sans Semi-Bold"/>
                <a:cs typeface="Nunito Sans Semi-Bold"/>
                <a:sym typeface="Nunito Sans Semi-Bold"/>
              </a:rPr>
              <a:t>United Way for the City of Kawartha Lakes supports agencies and programming in the City of Kawartha Lakes and Haliburton County. All funds raised stay local. Therefore, funds raised in City of Kawartha Lakes stay in CKL and funds raised in Haliburton County stay in Haliburton County. </a:t>
            </a:r>
          </a:p>
          <a:p>
            <a:pPr algn="l">
              <a:lnSpc>
                <a:spcPts val="3822"/>
              </a:lnSpc>
            </a:pPr>
            <a:endParaRPr lang="en-US" sz="2600" b="1">
              <a:solidFill>
                <a:srgbClr val="474242"/>
              </a:solidFill>
              <a:latin typeface="Nunito Sans Semi-Bold"/>
              <a:ea typeface="Nunito Sans Semi-Bold"/>
              <a:cs typeface="Nunito Sans Semi-Bold"/>
              <a:sym typeface="Nunito Sans Semi-Bold"/>
            </a:endParaRPr>
          </a:p>
          <a:p>
            <a:pPr algn="l">
              <a:lnSpc>
                <a:spcPts val="3822"/>
              </a:lnSpc>
            </a:pPr>
            <a:r>
              <a:rPr lang="en-US" sz="2600" b="1">
                <a:solidFill>
                  <a:srgbClr val="474242"/>
                </a:solidFill>
                <a:latin typeface="Nunito Sans Semi-Bold"/>
                <a:ea typeface="Nunito Sans Semi-Bold"/>
                <a:cs typeface="Nunito Sans Semi-Bold"/>
                <a:sym typeface="Nunito Sans Semi-Bold"/>
              </a:rPr>
              <a:t>None of this is possible without the support of our valued donors. UWCKL needs your support more than ever as we continue to work with our partners to help the community grow and build towards a stronger future. The following pages provide more information about our work, what will be needed going forward and how you can help.</a:t>
            </a:r>
          </a:p>
        </p:txBody>
      </p:sp>
      <p:grpSp>
        <p:nvGrpSpPr>
          <p:cNvPr id="4" name="Group 4"/>
          <p:cNvGrpSpPr/>
          <p:nvPr/>
        </p:nvGrpSpPr>
        <p:grpSpPr>
          <a:xfrm>
            <a:off x="9347694" y="0"/>
            <a:ext cx="8940306" cy="10287000"/>
            <a:chOff x="0" y="0"/>
            <a:chExt cx="11920408" cy="1371600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1920408" cy="13716000"/>
            </a:xfrm>
            <a:prstGeom prst="rect">
              <a:avLst/>
            </a:prstGeom>
          </p:spPr>
        </p:pic>
      </p:grpSp>
      <p:sp>
        <p:nvSpPr>
          <p:cNvPr id="6" name="AutoShape 6"/>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TextBox 3"/>
          <p:cNvSpPr txBox="1"/>
          <p:nvPr/>
        </p:nvSpPr>
        <p:spPr>
          <a:xfrm rot="-193619">
            <a:off x="609118" y="627708"/>
            <a:ext cx="10111677" cy="3105603"/>
          </a:xfrm>
          <a:prstGeom prst="rect">
            <a:avLst/>
          </a:prstGeom>
        </p:spPr>
        <p:txBody>
          <a:bodyPr lIns="0" tIns="0" rIns="0" bIns="0" rtlCol="0" anchor="t">
            <a:spAutoFit/>
          </a:bodyPr>
          <a:lstStyle/>
          <a:p>
            <a:pPr algn="l">
              <a:lnSpc>
                <a:spcPts val="12411"/>
              </a:lnSpc>
            </a:pPr>
            <a:r>
              <a:rPr lang="en-US" sz="8993" spc="-224">
                <a:solidFill>
                  <a:srgbClr val="DA291C"/>
                </a:solidFill>
                <a:latin typeface="League Spartan"/>
                <a:ea typeface="League Spartan"/>
                <a:cs typeface="League Spartan"/>
                <a:sym typeface="League Spartan"/>
              </a:rPr>
              <a:t>What does United Way CKL do?</a:t>
            </a:r>
          </a:p>
        </p:txBody>
      </p:sp>
      <p:sp>
        <p:nvSpPr>
          <p:cNvPr id="4" name="TextBox 4"/>
          <p:cNvSpPr txBox="1"/>
          <p:nvPr/>
        </p:nvSpPr>
        <p:spPr>
          <a:xfrm>
            <a:off x="5106114" y="4337798"/>
            <a:ext cx="12304660" cy="5010912"/>
          </a:xfrm>
          <a:prstGeom prst="rect">
            <a:avLst/>
          </a:prstGeom>
        </p:spPr>
        <p:txBody>
          <a:bodyPr lIns="0" tIns="0" rIns="0" bIns="0" rtlCol="0" anchor="t">
            <a:spAutoFit/>
          </a:bodyPr>
          <a:lstStyle/>
          <a:p>
            <a:pPr algn="l">
              <a:lnSpc>
                <a:spcPts val="8004"/>
              </a:lnSpc>
            </a:pPr>
            <a:r>
              <a:rPr lang="en-US" sz="5800" spc="-145">
                <a:solidFill>
                  <a:srgbClr val="2C2A29"/>
                </a:solidFill>
                <a:latin typeface="League Spartan"/>
                <a:ea typeface="League Spartan"/>
                <a:cs typeface="League Spartan"/>
                <a:sym typeface="League Spartan"/>
              </a:rPr>
              <a:t>United Ways across Canada bring people and organizations together to meet community needs and tackle complex social issues.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491680"/>
            <a:ext cx="4145367" cy="2968499"/>
            <a:chOff x="0" y="0"/>
            <a:chExt cx="5527156" cy="395799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4" name="Group 4"/>
          <p:cNvGrpSpPr/>
          <p:nvPr/>
        </p:nvGrpSpPr>
        <p:grpSpPr>
          <a:xfrm>
            <a:off x="1028700" y="6787336"/>
            <a:ext cx="4145367" cy="2855391"/>
            <a:chOff x="0" y="0"/>
            <a:chExt cx="5527156" cy="3807188"/>
          </a:xfrm>
        </p:grpSpPr>
        <p:sp>
          <p:nvSpPr>
            <p:cNvPr id="5" name="TextBox 5"/>
            <p:cNvSpPr txBox="1"/>
            <p:nvPr/>
          </p:nvSpPr>
          <p:spPr>
            <a:xfrm>
              <a:off x="0" y="-28575"/>
              <a:ext cx="5527156" cy="13713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From Poverty to Possibility:</a:t>
              </a:r>
            </a:p>
          </p:txBody>
        </p:sp>
        <p:sp>
          <p:nvSpPr>
            <p:cNvPr id="6" name="TextBox 6"/>
            <p:cNvSpPr txBox="1"/>
            <p:nvPr/>
          </p:nvSpPr>
          <p:spPr>
            <a:xfrm>
              <a:off x="0" y="1537698"/>
              <a:ext cx="5527156" cy="2269490"/>
            </a:xfrm>
            <a:prstGeom prst="rect">
              <a:avLst/>
            </a:prstGeom>
          </p:spPr>
          <p:txBody>
            <a:bodyPr lIns="0" tIns="0" rIns="0" bIns="0" rtlCol="0" anchor="t">
              <a:spAutoFit/>
            </a:bodyPr>
            <a:lstStyle/>
            <a:p>
              <a:pPr algn="l">
                <a:lnSpc>
                  <a:spcPts val="2729"/>
                </a:lnSpc>
              </a:pPr>
              <a:r>
                <a:rPr lang="en-US" sz="2099">
                  <a:solidFill>
                    <a:srgbClr val="474242"/>
                  </a:solidFill>
                  <a:latin typeface="Nunito Sans"/>
                  <a:ea typeface="Nunito Sans"/>
                  <a:cs typeface="Nunito Sans"/>
                  <a:sym typeface="Nunito Sans"/>
                </a:rPr>
                <a:t>Helping to meet the basic needs of our community’s most vulnerable people, giving every Canadian the opportunity to realize a better future.</a:t>
              </a:r>
            </a:p>
          </p:txBody>
        </p:sp>
      </p:grpSp>
      <p:grpSp>
        <p:nvGrpSpPr>
          <p:cNvPr id="7" name="Group 7"/>
          <p:cNvGrpSpPr/>
          <p:nvPr/>
        </p:nvGrpSpPr>
        <p:grpSpPr>
          <a:xfrm>
            <a:off x="1028700" y="1028700"/>
            <a:ext cx="14797403" cy="1950085"/>
            <a:chOff x="0" y="0"/>
            <a:chExt cx="19729871" cy="2600113"/>
          </a:xfrm>
        </p:grpSpPr>
        <p:sp>
          <p:nvSpPr>
            <p:cNvPr id="8" name="TextBox 8"/>
            <p:cNvSpPr txBox="1"/>
            <p:nvPr/>
          </p:nvSpPr>
          <p:spPr>
            <a:xfrm>
              <a:off x="0" y="-9525"/>
              <a:ext cx="19729871" cy="1139825"/>
            </a:xfrm>
            <a:prstGeom prst="rect">
              <a:avLst/>
            </a:prstGeom>
          </p:spPr>
          <p:txBody>
            <a:bodyPr lIns="0" tIns="0" rIns="0" bIns="0" rtlCol="0" anchor="t">
              <a:spAutoFit/>
            </a:bodyPr>
            <a:lstStyle/>
            <a:p>
              <a:pPr algn="l">
                <a:lnSpc>
                  <a:spcPts val="6720"/>
                </a:lnSpc>
              </a:pPr>
              <a:r>
                <a:rPr lang="en-US" sz="5600" b="1">
                  <a:solidFill>
                    <a:srgbClr val="DA291C"/>
                  </a:solidFill>
                  <a:latin typeface="Nunito Sans Heavy"/>
                  <a:ea typeface="Nunito Sans Heavy"/>
                  <a:cs typeface="Nunito Sans Heavy"/>
                  <a:sym typeface="Nunito Sans Heavy"/>
                </a:rPr>
                <a:t>The Three Pillars</a:t>
              </a:r>
            </a:p>
          </p:txBody>
        </p:sp>
        <p:sp>
          <p:nvSpPr>
            <p:cNvPr id="9" name="TextBox 9"/>
            <p:cNvSpPr txBox="1"/>
            <p:nvPr/>
          </p:nvSpPr>
          <p:spPr>
            <a:xfrm>
              <a:off x="0" y="1228725"/>
              <a:ext cx="19729871" cy="1371388"/>
            </a:xfrm>
            <a:prstGeom prst="rect">
              <a:avLst/>
            </a:prstGeom>
          </p:spPr>
          <p:txBody>
            <a:bodyPr lIns="0" tIns="0" rIns="0" bIns="0" rtlCol="0" anchor="t">
              <a:spAutoFit/>
            </a:bodyPr>
            <a:lstStyle/>
            <a:p>
              <a:pPr algn="l">
                <a:lnSpc>
                  <a:spcPts val="4160"/>
                </a:lnSpc>
              </a:pPr>
              <a:r>
                <a:rPr lang="en-US" sz="3200">
                  <a:solidFill>
                    <a:srgbClr val="474242"/>
                  </a:solidFill>
                  <a:latin typeface="Nunito Sans"/>
                  <a:ea typeface="Nunito Sans"/>
                  <a:cs typeface="Nunito Sans"/>
                  <a:sym typeface="Nunito Sans"/>
                </a:rPr>
                <a:t>United Way’s work focuses on three key strategies that create opportunities for everyone in our communities to live a better life.</a:t>
              </a:r>
            </a:p>
          </p:txBody>
        </p:sp>
      </p:grpSp>
      <p:grpSp>
        <p:nvGrpSpPr>
          <p:cNvPr id="10" name="Group 10"/>
          <p:cNvGrpSpPr/>
          <p:nvPr/>
        </p:nvGrpSpPr>
        <p:grpSpPr>
          <a:xfrm>
            <a:off x="6880817" y="3491680"/>
            <a:ext cx="4145367" cy="2968499"/>
            <a:chOff x="0" y="0"/>
            <a:chExt cx="5527156" cy="3957998"/>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12" name="Group 12"/>
          <p:cNvGrpSpPr/>
          <p:nvPr/>
        </p:nvGrpSpPr>
        <p:grpSpPr>
          <a:xfrm>
            <a:off x="6880817" y="6787336"/>
            <a:ext cx="4145367" cy="1986110"/>
            <a:chOff x="0" y="0"/>
            <a:chExt cx="5527156" cy="2648146"/>
          </a:xfrm>
        </p:grpSpPr>
        <p:sp>
          <p:nvSpPr>
            <p:cNvPr id="13" name="TextBox 13"/>
            <p:cNvSpPr txBox="1"/>
            <p:nvPr/>
          </p:nvSpPr>
          <p:spPr>
            <a:xfrm>
              <a:off x="0" y="-28575"/>
              <a:ext cx="5527156" cy="6728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All That Kids Can Be</a:t>
              </a:r>
            </a:p>
          </p:txBody>
        </p:sp>
        <p:sp>
          <p:nvSpPr>
            <p:cNvPr id="14" name="TextBox 14"/>
            <p:cNvSpPr txBox="1"/>
            <p:nvPr/>
          </p:nvSpPr>
          <p:spPr>
            <a:xfrm>
              <a:off x="0" y="835856"/>
              <a:ext cx="5527156" cy="1812290"/>
            </a:xfrm>
            <a:prstGeom prst="rect">
              <a:avLst/>
            </a:prstGeom>
          </p:spPr>
          <p:txBody>
            <a:bodyPr lIns="0" tIns="0" rIns="0" bIns="0" rtlCol="0" anchor="t">
              <a:spAutoFit/>
            </a:bodyPr>
            <a:lstStyle/>
            <a:p>
              <a:pPr algn="l">
                <a:lnSpc>
                  <a:spcPts val="2730"/>
                </a:lnSpc>
              </a:pPr>
              <a:r>
                <a:rPr lang="en-US" sz="2100">
                  <a:solidFill>
                    <a:srgbClr val="474242"/>
                  </a:solidFill>
                  <a:latin typeface="Nunito Sans"/>
                  <a:ea typeface="Nunito Sans"/>
                  <a:cs typeface="Nunito Sans"/>
                  <a:sym typeface="Nunito Sans"/>
                </a:rPr>
                <a:t>Giving children and youth the support they need to get a great start in life, do well in school, and reach their full potential.</a:t>
              </a:r>
            </a:p>
          </p:txBody>
        </p:sp>
      </p:grpSp>
      <p:grpSp>
        <p:nvGrpSpPr>
          <p:cNvPr id="15" name="Group 15"/>
          <p:cNvGrpSpPr/>
          <p:nvPr/>
        </p:nvGrpSpPr>
        <p:grpSpPr>
          <a:xfrm>
            <a:off x="12897846" y="3491680"/>
            <a:ext cx="3980454" cy="2968499"/>
            <a:chOff x="0" y="0"/>
            <a:chExt cx="5307272" cy="3957998"/>
          </a:xfrm>
        </p:grpSpPr>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5307272" cy="3957998"/>
            </a:xfrm>
            <a:prstGeom prst="rect">
              <a:avLst/>
            </a:prstGeom>
          </p:spPr>
        </p:pic>
      </p:grpSp>
      <p:grpSp>
        <p:nvGrpSpPr>
          <p:cNvPr id="17" name="Group 17"/>
          <p:cNvGrpSpPr/>
          <p:nvPr/>
        </p:nvGrpSpPr>
        <p:grpSpPr>
          <a:xfrm>
            <a:off x="12897846" y="6787336"/>
            <a:ext cx="4094754" cy="2509985"/>
            <a:chOff x="0" y="0"/>
            <a:chExt cx="5459672" cy="3346646"/>
          </a:xfrm>
        </p:grpSpPr>
        <p:sp>
          <p:nvSpPr>
            <p:cNvPr id="18" name="TextBox 18"/>
            <p:cNvSpPr txBox="1"/>
            <p:nvPr/>
          </p:nvSpPr>
          <p:spPr>
            <a:xfrm>
              <a:off x="0" y="-28575"/>
              <a:ext cx="5459672" cy="1371388"/>
            </a:xfrm>
            <a:prstGeom prst="rect">
              <a:avLst/>
            </a:prstGeom>
          </p:spPr>
          <p:txBody>
            <a:bodyPr lIns="0" tIns="0" rIns="0" bIns="0" rtlCol="0" anchor="t">
              <a:spAutoFit/>
            </a:bodyPr>
            <a:lstStyle/>
            <a:p>
              <a:pPr algn="l">
                <a:lnSpc>
                  <a:spcPts val="4160"/>
                </a:lnSpc>
              </a:pPr>
              <a:r>
                <a:rPr lang="en-US" sz="3200" b="1">
                  <a:solidFill>
                    <a:srgbClr val="DA291C"/>
                  </a:solidFill>
                  <a:latin typeface="Nunito Sans Semi-Bold"/>
                  <a:ea typeface="Nunito Sans Semi-Bold"/>
                  <a:cs typeface="Nunito Sans Semi-Bold"/>
                  <a:sym typeface="Nunito Sans Semi-Bold"/>
                </a:rPr>
                <a:t>Healthy People, Strong Communities </a:t>
              </a:r>
            </a:p>
          </p:txBody>
        </p:sp>
        <p:sp>
          <p:nvSpPr>
            <p:cNvPr id="19" name="TextBox 19"/>
            <p:cNvSpPr txBox="1"/>
            <p:nvPr/>
          </p:nvSpPr>
          <p:spPr>
            <a:xfrm>
              <a:off x="0" y="1534356"/>
              <a:ext cx="5459672" cy="1812290"/>
            </a:xfrm>
            <a:prstGeom prst="rect">
              <a:avLst/>
            </a:prstGeom>
          </p:spPr>
          <p:txBody>
            <a:bodyPr lIns="0" tIns="0" rIns="0" bIns="0" rtlCol="0" anchor="t">
              <a:spAutoFit/>
            </a:bodyPr>
            <a:lstStyle/>
            <a:p>
              <a:pPr algn="l">
                <a:lnSpc>
                  <a:spcPts val="2730"/>
                </a:lnSpc>
              </a:pPr>
              <a:r>
                <a:rPr lang="en-US" sz="2100">
                  <a:solidFill>
                    <a:srgbClr val="474242"/>
                  </a:solidFill>
                  <a:latin typeface="Nunito Sans"/>
                  <a:ea typeface="Nunito Sans"/>
                  <a:cs typeface="Nunito Sans"/>
                  <a:sym typeface="Nunito Sans"/>
                </a:rPr>
                <a:t>Creating vibrant neighbourhoods, where everyone experiences a sense of belonging and connection to one another.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32677" y="0"/>
            <a:ext cx="11055323" cy="10287000"/>
            <a:chOff x="0" y="0"/>
            <a:chExt cx="14740430" cy="13716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828810" cy="9059333"/>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5810" y="0"/>
              <a:ext cx="9784620" cy="9059333"/>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t="19270" b="19270"/>
            <a:stretch>
              <a:fillRect/>
            </a:stretch>
          </p:blipFill>
          <p:spPr>
            <a:xfrm>
              <a:off x="0" y="9186333"/>
              <a:ext cx="7370215" cy="4529667"/>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97215" y="9186333"/>
              <a:ext cx="7243215" cy="4529667"/>
            </a:xfrm>
            <a:prstGeom prst="rect">
              <a:avLst/>
            </a:prstGeom>
          </p:spPr>
        </p:pic>
      </p:grpSp>
      <p:sp>
        <p:nvSpPr>
          <p:cNvPr id="7" name="AutoShape 7"/>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grpSp>
        <p:nvGrpSpPr>
          <p:cNvPr id="8" name="Group 8"/>
          <p:cNvGrpSpPr/>
          <p:nvPr/>
        </p:nvGrpSpPr>
        <p:grpSpPr>
          <a:xfrm>
            <a:off x="264899" y="169140"/>
            <a:ext cx="6549554" cy="9672113"/>
            <a:chOff x="0" y="0"/>
            <a:chExt cx="8732739" cy="12896151"/>
          </a:xfrm>
        </p:grpSpPr>
        <p:sp>
          <p:nvSpPr>
            <p:cNvPr id="9" name="TextBox 9"/>
            <p:cNvSpPr txBox="1"/>
            <p:nvPr/>
          </p:nvSpPr>
          <p:spPr>
            <a:xfrm>
              <a:off x="0" y="0"/>
              <a:ext cx="8732739" cy="1117600"/>
            </a:xfrm>
            <a:prstGeom prst="rect">
              <a:avLst/>
            </a:prstGeom>
          </p:spPr>
          <p:txBody>
            <a:bodyPr lIns="0" tIns="0" rIns="0" bIns="0" rtlCol="0" anchor="t">
              <a:spAutoFit/>
            </a:bodyPr>
            <a:lstStyle/>
            <a:p>
              <a:pPr marL="0" lvl="0" indent="0" algn="l">
                <a:lnSpc>
                  <a:spcPts val="3359"/>
                </a:lnSpc>
                <a:spcBef>
                  <a:spcPct val="0"/>
                </a:spcBef>
              </a:pPr>
              <a:r>
                <a:rPr lang="en-US" sz="2799" b="1">
                  <a:solidFill>
                    <a:srgbClr val="DA291C"/>
                  </a:solidFill>
                  <a:latin typeface="Nunito Sans Semi-Bold"/>
                  <a:ea typeface="Nunito Sans Semi-Bold"/>
                  <a:cs typeface="Nunito Sans Semi-Bold"/>
                  <a:sym typeface="Nunito Sans Semi-Bold"/>
                </a:rPr>
                <a:t>Edwin Binney's Community Farm and Education Centre</a:t>
              </a:r>
            </a:p>
          </p:txBody>
        </p:sp>
        <p:sp>
          <p:nvSpPr>
            <p:cNvPr id="10" name="TextBox 10"/>
            <p:cNvSpPr txBox="1"/>
            <p:nvPr/>
          </p:nvSpPr>
          <p:spPr>
            <a:xfrm>
              <a:off x="0" y="1484439"/>
              <a:ext cx="8732739" cy="11411712"/>
            </a:xfrm>
            <a:prstGeom prst="rect">
              <a:avLst/>
            </a:prstGeom>
          </p:spPr>
          <p:txBody>
            <a:bodyPr lIns="0" tIns="0" rIns="0" bIns="0" rtlCol="0" anchor="t">
              <a:spAutoFit/>
            </a:bodyPr>
            <a:lstStyle/>
            <a:p>
              <a:pPr algn="l">
                <a:lnSpc>
                  <a:spcPts val="2268"/>
                </a:lnSpc>
              </a:pPr>
              <a:r>
                <a:rPr lang="en-US" sz="1800">
                  <a:solidFill>
                    <a:srgbClr val="474242"/>
                  </a:solidFill>
                  <a:latin typeface="Nunito Sans"/>
                  <a:ea typeface="Nunito Sans"/>
                  <a:cs typeface="Nunito Sans"/>
                  <a:sym typeface="Nunito Sans"/>
                </a:rPr>
                <a:t>Since 2019, Edwin Binney’s Community Farm &amp; Education Centre, UWCKL’s large scale food security project has provided over 75,000 pounds of fresh produce to the clients of ten food banks and twenty social service agencies, including 18,366 pounds in 2023. That is equal to over $52,000 of food in one growing season. </a:t>
              </a:r>
            </a:p>
            <a:p>
              <a:pPr algn="l">
                <a:lnSpc>
                  <a:spcPts val="2268"/>
                </a:lnSpc>
              </a:pPr>
              <a:endParaRPr lang="en-US" sz="1800">
                <a:solidFill>
                  <a:srgbClr val="474242"/>
                </a:solidFill>
                <a:latin typeface="Nunito Sans"/>
                <a:ea typeface="Nunito Sans"/>
                <a:cs typeface="Nunito Sans"/>
                <a:sym typeface="Nunito Sans"/>
              </a:endParaRPr>
            </a:p>
            <a:p>
              <a:pPr algn="l">
                <a:lnSpc>
                  <a:spcPts val="2268"/>
                </a:lnSpc>
              </a:pPr>
              <a:r>
                <a:rPr lang="en-US" sz="1800">
                  <a:solidFill>
                    <a:srgbClr val="474242"/>
                  </a:solidFill>
                  <a:latin typeface="Nunito Sans"/>
                  <a:ea typeface="Nunito Sans"/>
                  <a:cs typeface="Nunito Sans"/>
                  <a:sym typeface="Nunito Sans"/>
                </a:rPr>
                <a:t>Although weather patterns dictated a later start to planting this year, we are growing abundantly and finding new efficiencies all the time. Our volunteers and farm staff care for the planting, harvesting, and water maintenance, while our Farm Coordinator plans and delivers workshops, educational tours, and corporate volunteer groups. </a:t>
              </a:r>
            </a:p>
            <a:p>
              <a:pPr algn="l">
                <a:lnSpc>
                  <a:spcPts val="2268"/>
                </a:lnSpc>
              </a:pPr>
              <a:endParaRPr lang="en-US" sz="1800">
                <a:solidFill>
                  <a:srgbClr val="474242"/>
                </a:solidFill>
                <a:latin typeface="Nunito Sans"/>
                <a:ea typeface="Nunito Sans"/>
                <a:cs typeface="Nunito Sans"/>
                <a:sym typeface="Nunito Sans"/>
              </a:endParaRPr>
            </a:p>
            <a:p>
              <a:pPr algn="l">
                <a:lnSpc>
                  <a:spcPts val="2268"/>
                </a:lnSpc>
              </a:pPr>
              <a:r>
                <a:rPr lang="en-US" sz="1800">
                  <a:solidFill>
                    <a:srgbClr val="474242"/>
                  </a:solidFill>
                  <a:latin typeface="Nunito Sans"/>
                  <a:ea typeface="Nunito Sans"/>
                  <a:cs typeface="Nunito Sans"/>
                  <a:sym typeface="Nunito Sans"/>
                </a:rPr>
                <a:t>Growing food to support folks experiencing hunger is a critical piece of what we do. But it is not the only thing we do at the farm. We offer a variety of food literacy and eco-education programming including workshops for school field trips,  Kawartha Lakes Summer Camps, Pop-Up Storytime with the Library, Sustainable Agriculture Camp with Pinnauq and volunteer sessions suitable for folks of all ages and abilities. </a:t>
              </a:r>
            </a:p>
            <a:p>
              <a:pPr algn="l">
                <a:lnSpc>
                  <a:spcPts val="2268"/>
                </a:lnSpc>
              </a:pPr>
              <a:r>
                <a:rPr lang="en-US" sz="1800">
                  <a:solidFill>
                    <a:srgbClr val="474242"/>
                  </a:solidFill>
                  <a:latin typeface="Nunito Sans"/>
                  <a:ea typeface="Nunito Sans"/>
                  <a:cs typeface="Nunito Sans"/>
                  <a:sym typeface="Nunito Sans"/>
                </a:rPr>
                <a:t>A couple years ago we introduced our farm stand which we run on Tuesdays from 10am until 2pm outside the UWCKL office. We offer our produce at variable pricing to fit any and all budgets. </a:t>
              </a:r>
            </a:p>
            <a:p>
              <a:pPr algn="l">
                <a:lnSpc>
                  <a:spcPts val="2268"/>
                </a:lnSpc>
              </a:pPr>
              <a:endParaRPr lang="en-US" sz="1800">
                <a:solidFill>
                  <a:srgbClr val="474242"/>
                </a:solidFill>
                <a:latin typeface="Nunito Sans"/>
                <a:ea typeface="Nunito Sans"/>
                <a:cs typeface="Nunito Sans"/>
                <a:sym typeface="Nunito Sans"/>
              </a:endParaRPr>
            </a:p>
            <a:p>
              <a:pPr algn="l">
                <a:lnSpc>
                  <a:spcPts val="2268"/>
                </a:lnSpc>
              </a:pPr>
              <a:r>
                <a:rPr lang="en-US" sz="1800">
                  <a:solidFill>
                    <a:srgbClr val="474242"/>
                  </a:solidFill>
                  <a:latin typeface="Nunito Sans"/>
                  <a:ea typeface="Nunito Sans"/>
                  <a:cs typeface="Nunito Sans"/>
                  <a:sym typeface="Nunito Sans"/>
                </a:rPr>
                <a:t>There is something for everyone; whether you are accessing food supports, learning about local food and community development, or helping us ensure we can grow productively to support our neighbours!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048750" y="0"/>
            <a:ext cx="0" cy="10287000"/>
          </a:xfrm>
          <a:prstGeom prst="line">
            <a:avLst/>
          </a:prstGeom>
          <a:ln w="190500" cap="flat">
            <a:solidFill>
              <a:srgbClr val="54585A"/>
            </a:solidFill>
            <a:prstDash val="solid"/>
            <a:headEnd type="none" w="sm" len="sm"/>
            <a:tailEnd type="none" w="sm" len="sm"/>
          </a:ln>
        </p:spPr>
        <p:txBody>
          <a:bodyPr/>
          <a:lstStyle/>
          <a:p>
            <a:endParaRPr lang="en-CA"/>
          </a:p>
        </p:txBody>
      </p:sp>
      <p:sp>
        <p:nvSpPr>
          <p:cNvPr id="3" name="Freeform 3"/>
          <p:cNvSpPr/>
          <p:nvPr/>
        </p:nvSpPr>
        <p:spPr>
          <a:xfrm>
            <a:off x="10315478" y="474620"/>
            <a:ext cx="6600902" cy="9337760"/>
          </a:xfrm>
          <a:custGeom>
            <a:avLst/>
            <a:gdLst/>
            <a:ahLst/>
            <a:cxnLst/>
            <a:rect l="l" t="t" r="r" b="b"/>
            <a:pathLst>
              <a:path w="6600902" h="9337760">
                <a:moveTo>
                  <a:pt x="0" y="0"/>
                </a:moveTo>
                <a:lnTo>
                  <a:pt x="6600902" y="0"/>
                </a:lnTo>
                <a:lnTo>
                  <a:pt x="6600902" y="9337760"/>
                </a:lnTo>
                <a:lnTo>
                  <a:pt x="0" y="933776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4" name="TextBox 4"/>
          <p:cNvSpPr txBox="1"/>
          <p:nvPr/>
        </p:nvSpPr>
        <p:spPr>
          <a:xfrm>
            <a:off x="659989" y="324580"/>
            <a:ext cx="6768755" cy="2295525"/>
          </a:xfrm>
          <a:prstGeom prst="rect">
            <a:avLst/>
          </a:prstGeom>
        </p:spPr>
        <p:txBody>
          <a:bodyPr lIns="0" tIns="0" rIns="0" bIns="0" rtlCol="0" anchor="t">
            <a:spAutoFit/>
          </a:bodyPr>
          <a:lstStyle/>
          <a:p>
            <a:pPr algn="l">
              <a:lnSpc>
                <a:spcPts val="6000"/>
              </a:lnSpc>
            </a:pPr>
            <a:r>
              <a:rPr lang="en-US" sz="5000" b="1">
                <a:solidFill>
                  <a:srgbClr val="DA291C"/>
                </a:solidFill>
                <a:latin typeface="Nunito Sans Heavy"/>
                <a:ea typeface="Nunito Sans Heavy"/>
                <a:cs typeface="Nunito Sans Heavy"/>
                <a:sym typeface="Nunito Sans Heavy"/>
              </a:rPr>
              <a:t>United Way funds vital projects in CKL and Haliburton</a:t>
            </a:r>
          </a:p>
        </p:txBody>
      </p:sp>
      <p:sp>
        <p:nvSpPr>
          <p:cNvPr id="5" name="TextBox 5"/>
          <p:cNvSpPr txBox="1"/>
          <p:nvPr/>
        </p:nvSpPr>
        <p:spPr>
          <a:xfrm>
            <a:off x="325770" y="3036270"/>
            <a:ext cx="8206177" cy="6593332"/>
          </a:xfrm>
          <a:prstGeom prst="rect">
            <a:avLst/>
          </a:prstGeom>
        </p:spPr>
        <p:txBody>
          <a:bodyPr lIns="0" tIns="0" rIns="0" bIns="0" rtlCol="0" anchor="t">
            <a:spAutoFit/>
          </a:bodyPr>
          <a:lstStyle/>
          <a:p>
            <a:pPr algn="l">
              <a:lnSpc>
                <a:spcPts val="4008"/>
              </a:lnSpc>
            </a:pPr>
            <a:r>
              <a:rPr lang="en-US" sz="2400">
                <a:solidFill>
                  <a:srgbClr val="474242"/>
                </a:solidFill>
                <a:latin typeface="Nunito Sans"/>
                <a:ea typeface="Nunito Sans"/>
                <a:cs typeface="Nunito Sans"/>
                <a:sym typeface="Nunito Sans"/>
              </a:rPr>
              <a:t>During the 2023-2024 Campaign we funded projects that: </a:t>
            </a:r>
          </a:p>
          <a:p>
            <a:pPr algn="l">
              <a:lnSpc>
                <a:spcPts val="2016"/>
              </a:lnSpc>
            </a:pPr>
            <a:endParaRPr lang="en-US" sz="2400">
              <a:solidFill>
                <a:srgbClr val="474242"/>
              </a:solidFill>
              <a:latin typeface="Nunito Sans"/>
              <a:ea typeface="Nunito Sans"/>
              <a:cs typeface="Nunito Sans"/>
              <a:sym typeface="Nunito Sans"/>
            </a:endParaRP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Provided academic and non-academic support to at-risk youth and connected them to resources to ensure basic needs were met. </a:t>
            </a: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Stocked 2 little pantries with food and hygiene products.</a:t>
            </a: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Provided free nutritious meals to food insecure individuals, ensuring that a service gap was prevented. </a:t>
            </a: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Provided training for instructors and expanded the volunteer pool for a therapeutic horse riding program for individuals with a variety of disabilities and injuries. </a:t>
            </a: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Provided grocery gift cards for job seekers who are struggling to put food on the table while they look for work. </a:t>
            </a:r>
          </a:p>
          <a:p>
            <a:pPr marL="431802" lvl="1" indent="-215901" algn="l">
              <a:lnSpc>
                <a:spcPts val="3340"/>
              </a:lnSpc>
              <a:buFont typeface="Arial"/>
              <a:buChar char="•"/>
            </a:pPr>
            <a:r>
              <a:rPr lang="en-US" sz="2000">
                <a:solidFill>
                  <a:srgbClr val="474242"/>
                </a:solidFill>
                <a:latin typeface="Nunito Sans"/>
                <a:ea typeface="Nunito Sans"/>
                <a:cs typeface="Nunito Sans"/>
                <a:sym typeface="Nunito Sans"/>
              </a:rPr>
              <a:t>Provided for a Peer Worker and a Peer Education &amp; Support Specialist to be present for bi-monthly social gatherings in a small rural community, offering counseling, training, mentoring and outreach.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4" name="Group 4"/>
          <p:cNvGrpSpPr/>
          <p:nvPr/>
        </p:nvGrpSpPr>
        <p:grpSpPr>
          <a:xfrm>
            <a:off x="0" y="6428249"/>
            <a:ext cx="7265008" cy="3858751"/>
            <a:chOff x="0" y="0"/>
            <a:chExt cx="3070296" cy="1630763"/>
          </a:xfrm>
        </p:grpSpPr>
        <p:sp>
          <p:nvSpPr>
            <p:cNvPr id="5" name="Freeform 5"/>
            <p:cNvSpPr/>
            <p:nvPr/>
          </p:nvSpPr>
          <p:spPr>
            <a:xfrm>
              <a:off x="0" y="0"/>
              <a:ext cx="3070296" cy="1630763"/>
            </a:xfrm>
            <a:custGeom>
              <a:avLst/>
              <a:gdLst/>
              <a:ahLst/>
              <a:cxnLst/>
              <a:rect l="l" t="t" r="r" b="b"/>
              <a:pathLst>
                <a:path w="3070296" h="1630763">
                  <a:moveTo>
                    <a:pt x="0" y="0"/>
                  </a:moveTo>
                  <a:lnTo>
                    <a:pt x="3070296" y="0"/>
                  </a:lnTo>
                  <a:lnTo>
                    <a:pt x="3070296" y="1630763"/>
                  </a:lnTo>
                  <a:lnTo>
                    <a:pt x="0" y="1630763"/>
                  </a:lnTo>
                  <a:close/>
                </a:path>
              </a:pathLst>
            </a:custGeom>
            <a:solidFill>
              <a:srgbClr val="FFFFFF">
                <a:alpha val="93725"/>
              </a:srgbClr>
            </a:solidFill>
          </p:spPr>
          <p:txBody>
            <a:bodyPr/>
            <a:lstStyle/>
            <a:p>
              <a:endParaRPr lang="en-CA"/>
            </a:p>
          </p:txBody>
        </p:sp>
      </p:grpSp>
      <p:grpSp>
        <p:nvGrpSpPr>
          <p:cNvPr id="6" name="Group 6"/>
          <p:cNvGrpSpPr/>
          <p:nvPr/>
        </p:nvGrpSpPr>
        <p:grpSpPr>
          <a:xfrm>
            <a:off x="12861520" y="8116208"/>
            <a:ext cx="5426480" cy="2170792"/>
            <a:chOff x="0" y="0"/>
            <a:chExt cx="3192492" cy="1277115"/>
          </a:xfrm>
        </p:grpSpPr>
        <p:sp>
          <p:nvSpPr>
            <p:cNvPr id="7" name="Freeform 7"/>
            <p:cNvSpPr/>
            <p:nvPr/>
          </p:nvSpPr>
          <p:spPr>
            <a:xfrm>
              <a:off x="0" y="0"/>
              <a:ext cx="3192492" cy="1277115"/>
            </a:xfrm>
            <a:custGeom>
              <a:avLst/>
              <a:gdLst/>
              <a:ahLst/>
              <a:cxnLst/>
              <a:rect l="l" t="t" r="r" b="b"/>
              <a:pathLst>
                <a:path w="3192492" h="1277115">
                  <a:moveTo>
                    <a:pt x="0" y="0"/>
                  </a:moveTo>
                  <a:lnTo>
                    <a:pt x="3192492" y="0"/>
                  </a:lnTo>
                  <a:lnTo>
                    <a:pt x="3192492" y="1277115"/>
                  </a:lnTo>
                  <a:lnTo>
                    <a:pt x="0" y="1277115"/>
                  </a:lnTo>
                  <a:close/>
                </a:path>
              </a:pathLst>
            </a:custGeom>
            <a:solidFill>
              <a:srgbClr val="FFFFFF">
                <a:alpha val="93725"/>
              </a:srgbClr>
            </a:solidFill>
          </p:spPr>
          <p:txBody>
            <a:bodyPr/>
            <a:lstStyle/>
            <a:p>
              <a:endParaRPr lang="en-CA"/>
            </a:p>
          </p:txBody>
        </p:sp>
      </p:grpSp>
      <p:sp>
        <p:nvSpPr>
          <p:cNvPr id="8" name="TextBox 8"/>
          <p:cNvSpPr txBox="1"/>
          <p:nvPr/>
        </p:nvSpPr>
        <p:spPr>
          <a:xfrm>
            <a:off x="13200852" y="8593520"/>
            <a:ext cx="5087148" cy="1447800"/>
          </a:xfrm>
          <a:prstGeom prst="rect">
            <a:avLst/>
          </a:prstGeom>
        </p:spPr>
        <p:txBody>
          <a:bodyPr lIns="0" tIns="0" rIns="0" bIns="0" rtlCol="0" anchor="t">
            <a:spAutoFit/>
          </a:bodyPr>
          <a:lstStyle/>
          <a:p>
            <a:pPr algn="l">
              <a:lnSpc>
                <a:spcPts val="4800"/>
              </a:lnSpc>
            </a:pPr>
            <a:r>
              <a:rPr lang="en-US" sz="4000" b="1">
                <a:solidFill>
                  <a:srgbClr val="DA291C"/>
                </a:solidFill>
                <a:latin typeface="Nunito Sans Bold"/>
                <a:ea typeface="Nunito Sans Bold"/>
                <a:cs typeface="Nunito Sans Bold"/>
                <a:sym typeface="Nunito Sans Bold"/>
              </a:rPr>
              <a:t>"Best field trip ever!"</a:t>
            </a:r>
          </a:p>
          <a:p>
            <a:pPr algn="l">
              <a:lnSpc>
                <a:spcPts val="3960"/>
              </a:lnSpc>
            </a:pPr>
            <a:r>
              <a:rPr lang="en-US" sz="3300" b="1">
                <a:solidFill>
                  <a:srgbClr val="DA291C"/>
                </a:solidFill>
                <a:latin typeface="Nunito Sans Bold"/>
                <a:ea typeface="Nunito Sans Bold"/>
                <a:cs typeface="Nunito Sans Bold"/>
                <a:sym typeface="Nunito Sans Bold"/>
              </a:rPr>
              <a:t> </a:t>
            </a:r>
          </a:p>
          <a:p>
            <a:pPr algn="just">
              <a:lnSpc>
                <a:spcPts val="2760"/>
              </a:lnSpc>
            </a:pPr>
            <a:r>
              <a:rPr lang="en-US" sz="2300" b="1">
                <a:solidFill>
                  <a:srgbClr val="DA291C"/>
                </a:solidFill>
                <a:latin typeface="Nunito Sans Bold"/>
                <a:ea typeface="Nunito Sans Bold"/>
                <a:cs typeface="Nunito Sans Bold"/>
                <a:sym typeface="Nunito Sans Bold"/>
              </a:rPr>
              <a:t>2023 CKL Summer Camp participant</a:t>
            </a:r>
          </a:p>
        </p:txBody>
      </p:sp>
      <p:grpSp>
        <p:nvGrpSpPr>
          <p:cNvPr id="9" name="Group 9"/>
          <p:cNvGrpSpPr/>
          <p:nvPr/>
        </p:nvGrpSpPr>
        <p:grpSpPr>
          <a:xfrm>
            <a:off x="272023" y="6625529"/>
            <a:ext cx="6720962" cy="3415791"/>
            <a:chOff x="0" y="0"/>
            <a:chExt cx="8961282" cy="4554388"/>
          </a:xfrm>
        </p:grpSpPr>
        <p:sp>
          <p:nvSpPr>
            <p:cNvPr id="10" name="TextBox 10"/>
            <p:cNvSpPr txBox="1"/>
            <p:nvPr/>
          </p:nvSpPr>
          <p:spPr>
            <a:xfrm>
              <a:off x="0" y="3058963"/>
              <a:ext cx="8961282" cy="1495425"/>
            </a:xfrm>
            <a:prstGeom prst="rect">
              <a:avLst/>
            </a:prstGeom>
          </p:spPr>
          <p:txBody>
            <a:bodyPr lIns="0" tIns="0" rIns="0" bIns="0" rtlCol="0" anchor="t">
              <a:spAutoFit/>
            </a:bodyPr>
            <a:lstStyle/>
            <a:p>
              <a:pPr algn="l">
                <a:lnSpc>
                  <a:spcPts val="2946"/>
                </a:lnSpc>
              </a:pPr>
              <a:r>
                <a:rPr lang="en-US" sz="2455" b="1">
                  <a:solidFill>
                    <a:srgbClr val="474242"/>
                  </a:solidFill>
                  <a:latin typeface="Nunito Sans Semi-Bold"/>
                  <a:ea typeface="Nunito Sans Semi-Bold"/>
                  <a:cs typeface="Nunito Sans Semi-Bold"/>
                  <a:sym typeface="Nunito Sans Semi-Bold"/>
                </a:rPr>
                <a:t>Contact E at gardencoordinator</a:t>
              </a:r>
              <a:r>
                <a:rPr lang="en-US" sz="2455" b="1">
                  <a:solidFill>
                    <a:srgbClr val="2C2A29"/>
                  </a:solidFill>
                  <a:latin typeface="Nunito Sans Semi-Bold"/>
                  <a:ea typeface="Nunito Sans Semi-Bold"/>
                  <a:cs typeface="Nunito Sans Semi-Bold"/>
                  <a:sym typeface="Nunito Sans Semi-Bold"/>
                </a:rPr>
                <a:t>@ckl.unitedway.ca </a:t>
              </a:r>
            </a:p>
            <a:p>
              <a:pPr algn="l">
                <a:lnSpc>
                  <a:spcPts val="2946"/>
                </a:lnSpc>
              </a:pPr>
              <a:r>
                <a:rPr lang="en-US" sz="2455" b="1">
                  <a:solidFill>
                    <a:srgbClr val="2C2A29"/>
                  </a:solidFill>
                  <a:latin typeface="Nunito Sans Semi-Bold"/>
                  <a:ea typeface="Nunito Sans Semi-Bold"/>
                  <a:cs typeface="Nunito Sans Semi-Bold"/>
                  <a:sym typeface="Nunito Sans Semi-Bold"/>
                </a:rPr>
                <a:t>for more information. </a:t>
              </a:r>
            </a:p>
          </p:txBody>
        </p:sp>
        <p:sp>
          <p:nvSpPr>
            <p:cNvPr id="11" name="TextBox 11"/>
            <p:cNvSpPr txBox="1"/>
            <p:nvPr/>
          </p:nvSpPr>
          <p:spPr>
            <a:xfrm>
              <a:off x="0" y="0"/>
              <a:ext cx="8961282" cy="2438400"/>
            </a:xfrm>
            <a:prstGeom prst="rect">
              <a:avLst/>
            </a:prstGeom>
          </p:spPr>
          <p:txBody>
            <a:bodyPr lIns="0" tIns="0" rIns="0" bIns="0" rtlCol="0" anchor="t">
              <a:spAutoFit/>
            </a:bodyPr>
            <a:lstStyle/>
            <a:p>
              <a:pPr algn="l">
                <a:lnSpc>
                  <a:spcPts val="3600"/>
                </a:lnSpc>
              </a:pPr>
              <a:r>
                <a:rPr lang="en-US" sz="3000" b="1">
                  <a:solidFill>
                    <a:srgbClr val="DA291C"/>
                  </a:solidFill>
                  <a:latin typeface="Nunito Sans Heavy"/>
                  <a:ea typeface="Nunito Sans Heavy"/>
                  <a:cs typeface="Nunito Sans Heavy"/>
                  <a:sym typeface="Nunito Sans Heavy"/>
                </a:rPr>
                <a:t>On site workshops, tours and team building opportunities are available at the farm. Come out and volunteer with your colleagues!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5367770" y="4305999"/>
            <a:ext cx="12920230" cy="5981001"/>
            <a:chOff x="0" y="0"/>
            <a:chExt cx="2982354" cy="1380584"/>
          </a:xfrm>
        </p:grpSpPr>
        <p:sp>
          <p:nvSpPr>
            <p:cNvPr id="4" name="Freeform 4"/>
            <p:cNvSpPr/>
            <p:nvPr/>
          </p:nvSpPr>
          <p:spPr>
            <a:xfrm>
              <a:off x="0" y="0"/>
              <a:ext cx="2982354" cy="1380584"/>
            </a:xfrm>
            <a:custGeom>
              <a:avLst/>
              <a:gdLst/>
              <a:ahLst/>
              <a:cxnLst/>
              <a:rect l="l" t="t" r="r" b="b"/>
              <a:pathLst>
                <a:path w="2982354" h="1380584">
                  <a:moveTo>
                    <a:pt x="0" y="0"/>
                  </a:moveTo>
                  <a:lnTo>
                    <a:pt x="2982354" y="0"/>
                  </a:lnTo>
                  <a:lnTo>
                    <a:pt x="2982354" y="1380584"/>
                  </a:lnTo>
                  <a:lnTo>
                    <a:pt x="0" y="1380584"/>
                  </a:lnTo>
                  <a:close/>
                </a:path>
              </a:pathLst>
            </a:custGeom>
            <a:solidFill>
              <a:srgbClr val="FFFFFF"/>
            </a:solidFill>
          </p:spPr>
          <p:txBody>
            <a:bodyPr/>
            <a:lstStyle/>
            <a:p>
              <a:endParaRPr lang="en-CA"/>
            </a:p>
          </p:txBody>
        </p:sp>
      </p:grpSp>
      <p:sp>
        <p:nvSpPr>
          <p:cNvPr id="5" name="TextBox 5"/>
          <p:cNvSpPr txBox="1"/>
          <p:nvPr/>
        </p:nvSpPr>
        <p:spPr>
          <a:xfrm>
            <a:off x="5728289" y="4645554"/>
            <a:ext cx="12199193" cy="4783455"/>
          </a:xfrm>
          <a:prstGeom prst="rect">
            <a:avLst/>
          </a:prstGeom>
        </p:spPr>
        <p:txBody>
          <a:bodyPr lIns="0" tIns="0" rIns="0" bIns="0" rtlCol="0" anchor="t">
            <a:spAutoFit/>
          </a:bodyPr>
          <a:lstStyle/>
          <a:p>
            <a:pPr algn="l">
              <a:lnSpc>
                <a:spcPts val="4199"/>
              </a:lnSpc>
            </a:pPr>
            <a:r>
              <a:rPr lang="en-US" sz="2999">
                <a:solidFill>
                  <a:srgbClr val="DA291C"/>
                </a:solidFill>
                <a:latin typeface="Spectral"/>
                <a:ea typeface="Spectral"/>
                <a:cs typeface="Spectral"/>
                <a:sym typeface="Spectral"/>
              </a:rPr>
              <a:t>Leaders of the Way - Why leadership giving is important. </a:t>
            </a:r>
          </a:p>
          <a:p>
            <a:pPr algn="l">
              <a:lnSpc>
                <a:spcPts val="1499"/>
              </a:lnSpc>
            </a:pPr>
            <a:endParaRPr lang="en-US" sz="2999">
              <a:solidFill>
                <a:srgbClr val="DA291C"/>
              </a:solidFill>
              <a:latin typeface="Spectral"/>
              <a:ea typeface="Spectral"/>
              <a:cs typeface="Spectral"/>
              <a:sym typeface="Spectral"/>
            </a:endParaRPr>
          </a:p>
          <a:p>
            <a:pPr algn="just">
              <a:lnSpc>
                <a:spcPts val="2940"/>
              </a:lnSpc>
            </a:pPr>
            <a:r>
              <a:rPr lang="en-US" sz="2100">
                <a:solidFill>
                  <a:srgbClr val="2C2A29"/>
                </a:solidFill>
                <a:latin typeface="Spectral"/>
                <a:ea typeface="Spectral"/>
                <a:cs typeface="Spectral"/>
                <a:sym typeface="Spectral"/>
              </a:rPr>
              <a:t>Set a powerful message in your community. As a Leader, you'll become part of an unstoppable force for change. Your support will drive social change and make a lasting impact for those most vulnerable in the City of Kawartha Lakes and Haliburton. Donors like you power our work in the community addressing food insecurity and other urgent needs. </a:t>
            </a:r>
          </a:p>
          <a:p>
            <a:pPr algn="just">
              <a:lnSpc>
                <a:spcPts val="2940"/>
              </a:lnSpc>
            </a:pPr>
            <a:endParaRPr lang="en-US" sz="2100">
              <a:solidFill>
                <a:srgbClr val="2C2A29"/>
              </a:solidFill>
              <a:latin typeface="Spectral"/>
              <a:ea typeface="Spectral"/>
              <a:cs typeface="Spectral"/>
              <a:sym typeface="Spectral"/>
            </a:endParaRPr>
          </a:p>
          <a:p>
            <a:pPr algn="just">
              <a:lnSpc>
                <a:spcPts val="2940"/>
              </a:lnSpc>
            </a:pPr>
            <a:r>
              <a:rPr lang="en-US" sz="2100">
                <a:solidFill>
                  <a:srgbClr val="DA291C"/>
                </a:solidFill>
                <a:latin typeface="Spectral"/>
                <a:ea typeface="Spectral"/>
                <a:cs typeface="Spectral"/>
                <a:sym typeface="Spectral"/>
              </a:rPr>
              <a:t>Levels:</a:t>
            </a:r>
          </a:p>
          <a:p>
            <a:pPr algn="just">
              <a:lnSpc>
                <a:spcPts val="2940"/>
              </a:lnSpc>
            </a:pPr>
            <a:r>
              <a:rPr lang="en-US" sz="2100">
                <a:solidFill>
                  <a:srgbClr val="2C2A29"/>
                </a:solidFill>
                <a:latin typeface="Spectral"/>
                <a:ea typeface="Spectral"/>
                <a:cs typeface="Spectral"/>
                <a:sym typeface="Spectral"/>
              </a:rPr>
              <a:t>Level 1: Bronze $1,200 - $1,499</a:t>
            </a:r>
          </a:p>
          <a:p>
            <a:pPr algn="just">
              <a:lnSpc>
                <a:spcPts val="2940"/>
              </a:lnSpc>
            </a:pPr>
            <a:r>
              <a:rPr lang="en-US" sz="2100">
                <a:solidFill>
                  <a:srgbClr val="2C2A29"/>
                </a:solidFill>
                <a:latin typeface="Spectral"/>
                <a:ea typeface="Spectral"/>
                <a:cs typeface="Spectral"/>
                <a:sym typeface="Spectral"/>
              </a:rPr>
              <a:t>Level 2: Silver $1,500 – $4,999</a:t>
            </a:r>
          </a:p>
          <a:p>
            <a:pPr algn="just">
              <a:lnSpc>
                <a:spcPts val="2940"/>
              </a:lnSpc>
            </a:pPr>
            <a:r>
              <a:rPr lang="en-US" sz="2100">
                <a:solidFill>
                  <a:srgbClr val="2C2A29"/>
                </a:solidFill>
                <a:latin typeface="Spectral"/>
                <a:ea typeface="Spectral"/>
                <a:cs typeface="Spectral"/>
                <a:sym typeface="Spectral"/>
              </a:rPr>
              <a:t>Level 3: Gold $5,000+</a:t>
            </a:r>
          </a:p>
          <a:p>
            <a:pPr algn="just">
              <a:lnSpc>
                <a:spcPts val="2940"/>
              </a:lnSpc>
            </a:pPr>
            <a:endParaRPr lang="en-US" sz="2100">
              <a:solidFill>
                <a:srgbClr val="2C2A29"/>
              </a:solidFill>
              <a:latin typeface="Spectral"/>
              <a:ea typeface="Spectral"/>
              <a:cs typeface="Spectral"/>
              <a:sym typeface="Spectral"/>
            </a:endParaRPr>
          </a:p>
          <a:p>
            <a:pPr algn="just">
              <a:lnSpc>
                <a:spcPts val="2940"/>
              </a:lnSpc>
            </a:pPr>
            <a:r>
              <a:rPr lang="en-US" sz="2100">
                <a:solidFill>
                  <a:srgbClr val="2C2A29"/>
                </a:solidFill>
                <a:latin typeface="Spectral"/>
                <a:ea typeface="Spectral"/>
                <a:cs typeface="Spectral"/>
                <a:sym typeface="Spectral"/>
              </a:rPr>
              <a:t>Visit: https://ckl-unitedway.ca/leadership-giving-2/ to learn more about leadership giving.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2846" y="4245429"/>
            <a:ext cx="8662307" cy="1396093"/>
            <a:chOff x="0" y="0"/>
            <a:chExt cx="2930213" cy="472259"/>
          </a:xfrm>
        </p:grpSpPr>
        <p:sp>
          <p:nvSpPr>
            <p:cNvPr id="3" name="Freeform 3"/>
            <p:cNvSpPr/>
            <p:nvPr/>
          </p:nvSpPr>
          <p:spPr>
            <a:xfrm>
              <a:off x="0" y="0"/>
              <a:ext cx="2930212" cy="472259"/>
            </a:xfrm>
            <a:custGeom>
              <a:avLst/>
              <a:gdLst/>
              <a:ahLst/>
              <a:cxnLst/>
              <a:rect l="l" t="t" r="r" b="b"/>
              <a:pathLst>
                <a:path w="2930212" h="472259">
                  <a:moveTo>
                    <a:pt x="0" y="0"/>
                  </a:moveTo>
                  <a:lnTo>
                    <a:pt x="2930212" y="0"/>
                  </a:lnTo>
                  <a:lnTo>
                    <a:pt x="2930212" y="472259"/>
                  </a:lnTo>
                  <a:lnTo>
                    <a:pt x="0" y="472259"/>
                  </a:lnTo>
                  <a:close/>
                </a:path>
              </a:pathLst>
            </a:custGeom>
            <a:solidFill>
              <a:srgbClr val="FFFFFF"/>
            </a:solidFill>
          </p:spPr>
          <p:txBody>
            <a:bodyPr/>
            <a:lstStyle/>
            <a:p>
              <a:endParaRPr lang="en-CA"/>
            </a:p>
          </p:txBody>
        </p:sp>
      </p:grpSp>
      <p:sp>
        <p:nvSpPr>
          <p:cNvPr id="4" name="Freeform 4"/>
          <p:cNvSpPr/>
          <p:nvPr/>
        </p:nvSpPr>
        <p:spPr>
          <a:xfrm>
            <a:off x="8204369" y="2411944"/>
            <a:ext cx="9244554" cy="6933416"/>
          </a:xfrm>
          <a:custGeom>
            <a:avLst/>
            <a:gdLst/>
            <a:ahLst/>
            <a:cxnLst/>
            <a:rect l="l" t="t" r="r" b="b"/>
            <a:pathLst>
              <a:path w="9244554" h="6933416">
                <a:moveTo>
                  <a:pt x="0" y="0"/>
                </a:moveTo>
                <a:lnTo>
                  <a:pt x="9244554" y="0"/>
                </a:lnTo>
                <a:lnTo>
                  <a:pt x="9244554" y="6933415"/>
                </a:lnTo>
                <a:lnTo>
                  <a:pt x="0" y="693341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5" name="Group 5"/>
          <p:cNvGrpSpPr/>
          <p:nvPr/>
        </p:nvGrpSpPr>
        <p:grpSpPr>
          <a:xfrm>
            <a:off x="5402910" y="2411944"/>
            <a:ext cx="12267239" cy="720351"/>
            <a:chOff x="0" y="0"/>
            <a:chExt cx="11246309" cy="660400"/>
          </a:xfrm>
        </p:grpSpPr>
        <p:sp>
          <p:nvSpPr>
            <p:cNvPr id="6" name="Freeform 6"/>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
        <p:nvSpPr>
          <p:cNvPr id="7" name="Freeform 7"/>
          <p:cNvSpPr/>
          <p:nvPr/>
        </p:nvSpPr>
        <p:spPr>
          <a:xfrm>
            <a:off x="886483" y="1165563"/>
            <a:ext cx="6069553" cy="8092737"/>
          </a:xfrm>
          <a:custGeom>
            <a:avLst/>
            <a:gdLst/>
            <a:ahLst/>
            <a:cxnLst/>
            <a:rect l="l" t="t" r="r" b="b"/>
            <a:pathLst>
              <a:path w="6069553" h="8092737">
                <a:moveTo>
                  <a:pt x="0" y="0"/>
                </a:moveTo>
                <a:lnTo>
                  <a:pt x="6069552" y="0"/>
                </a:lnTo>
                <a:lnTo>
                  <a:pt x="6069552" y="8092737"/>
                </a:lnTo>
                <a:lnTo>
                  <a:pt x="0" y="809273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8" name="TextBox 8"/>
          <p:cNvSpPr txBox="1"/>
          <p:nvPr/>
        </p:nvSpPr>
        <p:spPr>
          <a:xfrm>
            <a:off x="8204369" y="776372"/>
            <a:ext cx="8372460" cy="952500"/>
          </a:xfrm>
          <a:prstGeom prst="rect">
            <a:avLst/>
          </a:prstGeom>
        </p:spPr>
        <p:txBody>
          <a:bodyPr lIns="0" tIns="0" rIns="0" bIns="0" rtlCol="0" anchor="t">
            <a:spAutoFit/>
          </a:bodyPr>
          <a:lstStyle/>
          <a:p>
            <a:pPr algn="ctr">
              <a:lnSpc>
                <a:spcPts val="7559"/>
              </a:lnSpc>
            </a:pPr>
            <a:r>
              <a:rPr lang="en-US" sz="6299" b="1">
                <a:solidFill>
                  <a:srgbClr val="DA291C"/>
                </a:solidFill>
                <a:latin typeface="Nunito Sans Heavy"/>
                <a:ea typeface="Nunito Sans Heavy"/>
                <a:cs typeface="Nunito Sans Heavy"/>
                <a:sym typeface="Nunito Sans Heavy"/>
              </a:rPr>
              <a:t>HOW CAN I HELP?</a:t>
            </a:r>
          </a:p>
        </p:txBody>
      </p:sp>
      <p:grpSp>
        <p:nvGrpSpPr>
          <p:cNvPr id="9" name="Group 9"/>
          <p:cNvGrpSpPr/>
          <p:nvPr/>
        </p:nvGrpSpPr>
        <p:grpSpPr>
          <a:xfrm>
            <a:off x="-157303" y="9258300"/>
            <a:ext cx="12267239" cy="720351"/>
            <a:chOff x="0" y="0"/>
            <a:chExt cx="11246309" cy="660400"/>
          </a:xfrm>
        </p:grpSpPr>
        <p:sp>
          <p:nvSpPr>
            <p:cNvPr id="10" name="Freeform 10"/>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06A8E9A55BA4AB712D539ADF25C2C" ma:contentTypeVersion="18" ma:contentTypeDescription="Create a new document." ma:contentTypeScope="" ma:versionID="4d4764db90897eba90a3ef90b19896d6">
  <xsd:schema xmlns:xsd="http://www.w3.org/2001/XMLSchema" xmlns:xs="http://www.w3.org/2001/XMLSchema" xmlns:p="http://schemas.microsoft.com/office/2006/metadata/properties" xmlns:ns2="e6952ce7-5180-404b-81c8-0b0ebdafab5c" xmlns:ns3="86b5b0ac-1b1b-494f-b9c6-2ac1c2cc2a4c" targetNamespace="http://schemas.microsoft.com/office/2006/metadata/properties" ma:root="true" ma:fieldsID="fcc97a6f4b582f54d44d7281cf37bdfa" ns2:_="" ns3:_="">
    <xsd:import namespace="e6952ce7-5180-404b-81c8-0b0ebdafab5c"/>
    <xsd:import namespace="86b5b0ac-1b1b-494f-b9c6-2ac1c2cc2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52ce7-5180-404b-81c8-0b0ebdafa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571ba1-cf5b-4bef-8e4d-e7394cd10d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b5b0ac-1b1b-494f-b9c6-2ac1c2cc2a4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0f7b5f-16db-498c-bc48-535c4d690476}" ma:internalName="TaxCatchAll" ma:showField="CatchAllData" ma:web="86b5b0ac-1b1b-494f-b9c6-2ac1c2cc2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6952ce7-5180-404b-81c8-0b0ebdafab5c">
      <Terms xmlns="http://schemas.microsoft.com/office/infopath/2007/PartnerControls"/>
    </lcf76f155ced4ddcb4097134ff3c332f>
    <TaxCatchAll xmlns="86b5b0ac-1b1b-494f-b9c6-2ac1c2cc2a4c" xsi:nil="true"/>
  </documentManagement>
</p:properties>
</file>

<file path=customXml/itemProps1.xml><?xml version="1.0" encoding="utf-8"?>
<ds:datastoreItem xmlns:ds="http://schemas.openxmlformats.org/officeDocument/2006/customXml" ds:itemID="{595F41D4-9168-4DE9-A71E-54A9B8A31C7D}"/>
</file>

<file path=customXml/itemProps2.xml><?xml version="1.0" encoding="utf-8"?>
<ds:datastoreItem xmlns:ds="http://schemas.openxmlformats.org/officeDocument/2006/customXml" ds:itemID="{8C504077-2798-4591-AF60-86DFD4CC1020}"/>
</file>

<file path=customXml/itemProps3.xml><?xml version="1.0" encoding="utf-8"?>
<ds:datastoreItem xmlns:ds="http://schemas.openxmlformats.org/officeDocument/2006/customXml" ds:itemID="{33897F08-396A-4195-A90A-31A1FCB94C5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Custom</PresentationFormat>
  <Paragraphs>83</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Poppins</vt:lpstr>
      <vt:lpstr>Nunito Sans</vt:lpstr>
      <vt:lpstr>Spectral</vt:lpstr>
      <vt:lpstr>Poppins Bold</vt:lpstr>
      <vt:lpstr>League Spartan</vt:lpstr>
      <vt:lpstr>Nunito Sans Semi-Bold</vt:lpstr>
      <vt:lpstr>Arial</vt:lpstr>
      <vt:lpstr>Nunito Sans Bold</vt:lpstr>
      <vt:lpstr>Poppins Semi-Bold</vt:lpstr>
      <vt:lpstr>Calibri</vt:lpstr>
      <vt:lpstr>Nunito Sans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Workplace Campaign Presentation</dc:title>
  <dc:creator>UWCKL_SHANTAL</dc:creator>
  <cp:lastModifiedBy>Shantal Ingram</cp:lastModifiedBy>
  <cp:revision>2</cp:revision>
  <dcterms:created xsi:type="dcterms:W3CDTF">2006-08-16T00:00:00Z</dcterms:created>
  <dcterms:modified xsi:type="dcterms:W3CDTF">2024-09-10T18:27:08Z</dcterms:modified>
  <dc:identifier>DAGLZ9bMHvs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0x01010032206A8E9A55BA4AB712D539ADF25C2C</vt:lpwstr>
  </property>
</Properties>
</file>