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League Spartan" panose="020B0604020202020204" charset="0"/>
      <p:regular r:id="rId20"/>
    </p:embeddedFont>
    <p:embeddedFont>
      <p:font typeface="Nunito Sans" pitchFamily="2" charset="0"/>
      <p:regular r:id="rId21"/>
      <p:bold r:id="rId22"/>
      <p:italic r:id="rId23"/>
      <p:boldItalic r:id="rId24"/>
    </p:embeddedFont>
    <p:embeddedFont>
      <p:font typeface="Nunito Sans Bold" charset="0"/>
      <p:regular r:id="rId25"/>
    </p:embeddedFont>
    <p:embeddedFont>
      <p:font typeface="Nunito Sans Heavy" panose="020B0604020202020204" charset="0"/>
      <p:regular r:id="rId26"/>
    </p:embeddedFont>
    <p:embeddedFont>
      <p:font typeface="Nunito Sans Semi-Bold" panose="020B0604020202020204" charset="0"/>
      <p:regular r:id="rId27"/>
    </p:embeddedFont>
    <p:embeddedFont>
      <p:font typeface="Poppins" panose="00000500000000000000" pitchFamily="2" charset="0"/>
      <p:regular r:id="rId28"/>
    </p:embeddedFont>
    <p:embeddedFont>
      <p:font typeface="Poppins Bold" panose="00000800000000000000" charset="0"/>
      <p:regular r:id="rId29"/>
    </p:embeddedFont>
    <p:embeddedFont>
      <p:font typeface="Poppins Semi-Bold" panose="020B0604020202020204" charset="0"/>
      <p:regular r:id="rId30"/>
    </p:embeddedFont>
    <p:embeddedFont>
      <p:font typeface="Spectral"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ckl-unitedway.ca"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sp>
        <p:nvSpPr>
          <p:cNvPr id="3" name="AutoShape 3"/>
          <p:cNvSpPr/>
          <p:nvPr/>
        </p:nvSpPr>
        <p:spPr>
          <a:xfrm>
            <a:off x="0" y="4352984"/>
            <a:ext cx="9473734" cy="5015423"/>
          </a:xfrm>
          <a:prstGeom prst="rect">
            <a:avLst/>
          </a:prstGeom>
          <a:solidFill>
            <a:srgbClr val="FFFFFF"/>
          </a:solidFill>
        </p:spPr>
        <p:txBody>
          <a:bodyPr/>
          <a:lstStyle/>
          <a:p>
            <a:endParaRPr lang="en-CA"/>
          </a:p>
        </p:txBody>
      </p:sp>
      <p:sp>
        <p:nvSpPr>
          <p:cNvPr id="4" name="AutoShape 4"/>
          <p:cNvSpPr/>
          <p:nvPr/>
        </p:nvSpPr>
        <p:spPr>
          <a:xfrm>
            <a:off x="0" y="9258300"/>
            <a:ext cx="18288000" cy="1060295"/>
          </a:xfrm>
          <a:prstGeom prst="rect">
            <a:avLst/>
          </a:prstGeom>
          <a:solidFill>
            <a:srgbClr val="DA291C"/>
          </a:solidFill>
        </p:spPr>
        <p:txBody>
          <a:bodyPr/>
          <a:lstStyle/>
          <a:p>
            <a:endParaRPr lang="en-CA"/>
          </a:p>
        </p:txBody>
      </p:sp>
      <p:sp>
        <p:nvSpPr>
          <p:cNvPr id="5" name="TextBox 5"/>
          <p:cNvSpPr txBox="1"/>
          <p:nvPr/>
        </p:nvSpPr>
        <p:spPr>
          <a:xfrm>
            <a:off x="1028700" y="9426815"/>
            <a:ext cx="15375198" cy="618491"/>
          </a:xfrm>
          <a:prstGeom prst="rect">
            <a:avLst/>
          </a:prstGeom>
        </p:spPr>
        <p:txBody>
          <a:bodyPr lIns="0" tIns="0" rIns="0" bIns="0" rtlCol="0" anchor="t">
            <a:spAutoFit/>
          </a:bodyPr>
          <a:lstStyle/>
          <a:p>
            <a:pPr>
              <a:lnSpc>
                <a:spcPts val="4759"/>
              </a:lnSpc>
            </a:pPr>
            <a:r>
              <a:rPr lang="en-US" sz="3399">
                <a:solidFill>
                  <a:srgbClr val="FFFFFF"/>
                </a:solidFill>
                <a:latin typeface="Poppins Semi-Bold"/>
              </a:rPr>
              <a:t>Building Community in City of Kawartha Lakes and Haliburton County</a:t>
            </a:r>
          </a:p>
        </p:txBody>
      </p:sp>
      <p:sp>
        <p:nvSpPr>
          <p:cNvPr id="6" name="TextBox 6"/>
          <p:cNvSpPr txBox="1"/>
          <p:nvPr/>
        </p:nvSpPr>
        <p:spPr>
          <a:xfrm>
            <a:off x="241277" y="4520548"/>
            <a:ext cx="8902723" cy="2971800"/>
          </a:xfrm>
          <a:prstGeom prst="rect">
            <a:avLst/>
          </a:prstGeom>
        </p:spPr>
        <p:txBody>
          <a:bodyPr lIns="0" tIns="0" rIns="0" bIns="0" rtlCol="0" anchor="t">
            <a:spAutoFit/>
          </a:bodyPr>
          <a:lstStyle/>
          <a:p>
            <a:pPr>
              <a:lnSpc>
                <a:spcPts val="7679"/>
              </a:lnSpc>
            </a:pPr>
            <a:r>
              <a:rPr lang="en-US" sz="6399" spc="319">
                <a:solidFill>
                  <a:srgbClr val="F2342A"/>
                </a:solidFill>
                <a:latin typeface="Poppins"/>
              </a:rPr>
              <a:t>UNITED WAY FOR THE CITY OF KAWARTHA LAKES </a:t>
            </a:r>
          </a:p>
        </p:txBody>
      </p:sp>
      <p:sp>
        <p:nvSpPr>
          <p:cNvPr id="7" name="TextBox 7"/>
          <p:cNvSpPr txBox="1"/>
          <p:nvPr/>
        </p:nvSpPr>
        <p:spPr>
          <a:xfrm>
            <a:off x="285506" y="7841575"/>
            <a:ext cx="8902723" cy="625476"/>
          </a:xfrm>
          <a:prstGeom prst="rect">
            <a:avLst/>
          </a:prstGeom>
        </p:spPr>
        <p:txBody>
          <a:bodyPr lIns="0" tIns="0" rIns="0" bIns="0" rtlCol="0" anchor="t">
            <a:spAutoFit/>
          </a:bodyPr>
          <a:lstStyle/>
          <a:p>
            <a:pPr>
              <a:lnSpc>
                <a:spcPts val="4899"/>
              </a:lnSpc>
            </a:pPr>
            <a:r>
              <a:rPr lang="en-US" sz="3499" spc="349">
                <a:solidFill>
                  <a:srgbClr val="121435"/>
                </a:solidFill>
                <a:latin typeface="Poppins Bold"/>
              </a:rPr>
              <a:t>2023-2024 CAMPAIGN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12846" y="4245429"/>
            <a:ext cx="8662307" cy="1396093"/>
            <a:chOff x="0" y="0"/>
            <a:chExt cx="2930213" cy="472259"/>
          </a:xfrm>
        </p:grpSpPr>
        <p:sp>
          <p:nvSpPr>
            <p:cNvPr id="3" name="Freeform 3"/>
            <p:cNvSpPr/>
            <p:nvPr/>
          </p:nvSpPr>
          <p:spPr>
            <a:xfrm>
              <a:off x="0" y="0"/>
              <a:ext cx="2930212" cy="472259"/>
            </a:xfrm>
            <a:custGeom>
              <a:avLst/>
              <a:gdLst/>
              <a:ahLst/>
              <a:cxnLst/>
              <a:rect l="l" t="t" r="r" b="b"/>
              <a:pathLst>
                <a:path w="2930212" h="472259">
                  <a:moveTo>
                    <a:pt x="0" y="0"/>
                  </a:moveTo>
                  <a:lnTo>
                    <a:pt x="2930212" y="0"/>
                  </a:lnTo>
                  <a:lnTo>
                    <a:pt x="2930212" y="472259"/>
                  </a:lnTo>
                  <a:lnTo>
                    <a:pt x="0" y="472259"/>
                  </a:lnTo>
                  <a:close/>
                </a:path>
              </a:pathLst>
            </a:custGeom>
            <a:solidFill>
              <a:srgbClr val="FFFFFF"/>
            </a:solidFill>
          </p:spPr>
          <p:txBody>
            <a:bodyPr/>
            <a:lstStyle/>
            <a:p>
              <a:endParaRPr lang="en-CA"/>
            </a:p>
          </p:txBody>
        </p:sp>
      </p:grpSp>
      <p:sp>
        <p:nvSpPr>
          <p:cNvPr id="4" name="Freeform 4"/>
          <p:cNvSpPr/>
          <p:nvPr/>
        </p:nvSpPr>
        <p:spPr>
          <a:xfrm>
            <a:off x="8204369" y="2411944"/>
            <a:ext cx="9244554" cy="6933416"/>
          </a:xfrm>
          <a:custGeom>
            <a:avLst/>
            <a:gdLst/>
            <a:ahLst/>
            <a:cxnLst/>
            <a:rect l="l" t="t" r="r" b="b"/>
            <a:pathLst>
              <a:path w="9244554" h="6933416">
                <a:moveTo>
                  <a:pt x="0" y="0"/>
                </a:moveTo>
                <a:lnTo>
                  <a:pt x="9244554" y="0"/>
                </a:lnTo>
                <a:lnTo>
                  <a:pt x="9244554" y="6933415"/>
                </a:lnTo>
                <a:lnTo>
                  <a:pt x="0" y="693341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grpSp>
        <p:nvGrpSpPr>
          <p:cNvPr id="5" name="Group 5"/>
          <p:cNvGrpSpPr/>
          <p:nvPr/>
        </p:nvGrpSpPr>
        <p:grpSpPr>
          <a:xfrm>
            <a:off x="5402910" y="2411944"/>
            <a:ext cx="12267239" cy="720351"/>
            <a:chOff x="0" y="0"/>
            <a:chExt cx="11246309" cy="660400"/>
          </a:xfrm>
        </p:grpSpPr>
        <p:sp>
          <p:nvSpPr>
            <p:cNvPr id="6" name="Freeform 6"/>
            <p:cNvSpPr/>
            <p:nvPr/>
          </p:nvSpPr>
          <p:spPr>
            <a:xfrm>
              <a:off x="0" y="0"/>
              <a:ext cx="11246309" cy="660400"/>
            </a:xfrm>
            <a:custGeom>
              <a:avLst/>
              <a:gdLst/>
              <a:ahLst/>
              <a:cxnLst/>
              <a:rect l="l" t="t" r="r" b="b"/>
              <a:pathLst>
                <a:path w="11246309" h="660400">
                  <a:moveTo>
                    <a:pt x="11121848" y="660400"/>
                  </a:moveTo>
                  <a:lnTo>
                    <a:pt x="124460" y="660400"/>
                  </a:lnTo>
                  <a:cubicBezTo>
                    <a:pt x="55880" y="660400"/>
                    <a:pt x="0" y="604520"/>
                    <a:pt x="0" y="535940"/>
                  </a:cubicBezTo>
                  <a:lnTo>
                    <a:pt x="0" y="124460"/>
                  </a:lnTo>
                  <a:cubicBezTo>
                    <a:pt x="0" y="55880"/>
                    <a:pt x="55880" y="0"/>
                    <a:pt x="124460" y="0"/>
                  </a:cubicBezTo>
                  <a:lnTo>
                    <a:pt x="11121849" y="0"/>
                  </a:lnTo>
                  <a:cubicBezTo>
                    <a:pt x="11190429" y="0"/>
                    <a:pt x="11246309" y="55880"/>
                    <a:pt x="11246309" y="124460"/>
                  </a:cubicBezTo>
                  <a:lnTo>
                    <a:pt x="11246309" y="535940"/>
                  </a:lnTo>
                  <a:cubicBezTo>
                    <a:pt x="11246309" y="604520"/>
                    <a:pt x="11190429" y="660400"/>
                    <a:pt x="11121849" y="660400"/>
                  </a:cubicBezTo>
                  <a:close/>
                </a:path>
              </a:pathLst>
            </a:custGeom>
            <a:solidFill>
              <a:srgbClr val="DA291C"/>
            </a:solidFill>
          </p:spPr>
          <p:txBody>
            <a:bodyPr/>
            <a:lstStyle/>
            <a:p>
              <a:endParaRPr lang="en-CA"/>
            </a:p>
          </p:txBody>
        </p:sp>
      </p:grpSp>
      <p:sp>
        <p:nvSpPr>
          <p:cNvPr id="7" name="Freeform 7"/>
          <p:cNvSpPr/>
          <p:nvPr/>
        </p:nvSpPr>
        <p:spPr>
          <a:xfrm>
            <a:off x="886483" y="1165563"/>
            <a:ext cx="6069553" cy="8092737"/>
          </a:xfrm>
          <a:custGeom>
            <a:avLst/>
            <a:gdLst/>
            <a:ahLst/>
            <a:cxnLst/>
            <a:rect l="l" t="t" r="r" b="b"/>
            <a:pathLst>
              <a:path w="6069553" h="8092737">
                <a:moveTo>
                  <a:pt x="0" y="0"/>
                </a:moveTo>
                <a:lnTo>
                  <a:pt x="6069552" y="0"/>
                </a:lnTo>
                <a:lnTo>
                  <a:pt x="6069552" y="8092737"/>
                </a:lnTo>
                <a:lnTo>
                  <a:pt x="0" y="809273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CA"/>
          </a:p>
        </p:txBody>
      </p:sp>
      <p:sp>
        <p:nvSpPr>
          <p:cNvPr id="8" name="TextBox 8"/>
          <p:cNvSpPr txBox="1"/>
          <p:nvPr/>
        </p:nvSpPr>
        <p:spPr>
          <a:xfrm>
            <a:off x="8204369" y="776372"/>
            <a:ext cx="8372460" cy="952500"/>
          </a:xfrm>
          <a:prstGeom prst="rect">
            <a:avLst/>
          </a:prstGeom>
        </p:spPr>
        <p:txBody>
          <a:bodyPr lIns="0" tIns="0" rIns="0" bIns="0" rtlCol="0" anchor="t">
            <a:spAutoFit/>
          </a:bodyPr>
          <a:lstStyle/>
          <a:p>
            <a:pPr algn="ctr">
              <a:lnSpc>
                <a:spcPts val="7559"/>
              </a:lnSpc>
            </a:pPr>
            <a:r>
              <a:rPr lang="en-US" sz="6299">
                <a:solidFill>
                  <a:srgbClr val="DA291C"/>
                </a:solidFill>
                <a:latin typeface="Nunito Sans Heavy"/>
              </a:rPr>
              <a:t>HOW CAN I HELP?</a:t>
            </a:r>
          </a:p>
        </p:txBody>
      </p:sp>
      <p:grpSp>
        <p:nvGrpSpPr>
          <p:cNvPr id="9" name="Group 9"/>
          <p:cNvGrpSpPr/>
          <p:nvPr/>
        </p:nvGrpSpPr>
        <p:grpSpPr>
          <a:xfrm>
            <a:off x="-157303" y="9258300"/>
            <a:ext cx="12267239" cy="720351"/>
            <a:chOff x="0" y="0"/>
            <a:chExt cx="11246309" cy="660400"/>
          </a:xfrm>
        </p:grpSpPr>
        <p:sp>
          <p:nvSpPr>
            <p:cNvPr id="10" name="Freeform 10"/>
            <p:cNvSpPr/>
            <p:nvPr/>
          </p:nvSpPr>
          <p:spPr>
            <a:xfrm>
              <a:off x="0" y="0"/>
              <a:ext cx="11246309" cy="660400"/>
            </a:xfrm>
            <a:custGeom>
              <a:avLst/>
              <a:gdLst/>
              <a:ahLst/>
              <a:cxnLst/>
              <a:rect l="l" t="t" r="r" b="b"/>
              <a:pathLst>
                <a:path w="11246309" h="660400">
                  <a:moveTo>
                    <a:pt x="11121848" y="660400"/>
                  </a:moveTo>
                  <a:lnTo>
                    <a:pt x="124460" y="660400"/>
                  </a:lnTo>
                  <a:cubicBezTo>
                    <a:pt x="55880" y="660400"/>
                    <a:pt x="0" y="604520"/>
                    <a:pt x="0" y="535940"/>
                  </a:cubicBezTo>
                  <a:lnTo>
                    <a:pt x="0" y="124460"/>
                  </a:lnTo>
                  <a:cubicBezTo>
                    <a:pt x="0" y="55880"/>
                    <a:pt x="55880" y="0"/>
                    <a:pt x="124460" y="0"/>
                  </a:cubicBezTo>
                  <a:lnTo>
                    <a:pt x="11121849" y="0"/>
                  </a:lnTo>
                  <a:cubicBezTo>
                    <a:pt x="11190429" y="0"/>
                    <a:pt x="11246309" y="55880"/>
                    <a:pt x="11246309" y="124460"/>
                  </a:cubicBezTo>
                  <a:lnTo>
                    <a:pt x="11246309" y="535940"/>
                  </a:lnTo>
                  <a:cubicBezTo>
                    <a:pt x="11246309" y="604520"/>
                    <a:pt x="11190429" y="660400"/>
                    <a:pt x="11121849" y="660400"/>
                  </a:cubicBezTo>
                  <a:close/>
                </a:path>
              </a:pathLst>
            </a:custGeom>
            <a:solidFill>
              <a:srgbClr val="DA291C"/>
            </a:solidFill>
          </p:spPr>
          <p:txBody>
            <a:bodyPr/>
            <a:lstStyle/>
            <a:p>
              <a:endParaRPr lang="en-CA"/>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4801" y="177286"/>
            <a:ext cx="6263094" cy="2295525"/>
          </a:xfrm>
          <a:prstGeom prst="rect">
            <a:avLst/>
          </a:prstGeom>
        </p:spPr>
        <p:txBody>
          <a:bodyPr lIns="0" tIns="0" rIns="0" bIns="0" rtlCol="0" anchor="t">
            <a:spAutoFit/>
          </a:bodyPr>
          <a:lstStyle/>
          <a:p>
            <a:pPr>
              <a:lnSpc>
                <a:spcPts val="6000"/>
              </a:lnSpc>
            </a:pPr>
            <a:r>
              <a:rPr lang="en-US" sz="5000">
                <a:solidFill>
                  <a:srgbClr val="DA291C"/>
                </a:solidFill>
                <a:latin typeface="Nunito Sans Heavy"/>
              </a:rPr>
              <a:t>There are many ways to support your United Way!</a:t>
            </a:r>
          </a:p>
        </p:txBody>
      </p:sp>
      <p:sp>
        <p:nvSpPr>
          <p:cNvPr id="3" name="TextBox 3"/>
          <p:cNvSpPr txBox="1"/>
          <p:nvPr/>
        </p:nvSpPr>
        <p:spPr>
          <a:xfrm>
            <a:off x="231462" y="2557659"/>
            <a:ext cx="7530998" cy="7532394"/>
          </a:xfrm>
          <a:prstGeom prst="rect">
            <a:avLst/>
          </a:prstGeom>
        </p:spPr>
        <p:txBody>
          <a:bodyPr lIns="0" tIns="0" rIns="0" bIns="0" rtlCol="0" anchor="t">
            <a:spAutoFit/>
          </a:bodyPr>
          <a:lstStyle/>
          <a:p>
            <a:pPr marL="523584" lvl="1" indent="-261792">
              <a:lnSpc>
                <a:spcPts val="4049"/>
              </a:lnSpc>
              <a:buFont typeface="Arial"/>
              <a:buChar char="•"/>
            </a:pPr>
            <a:r>
              <a:rPr lang="en-US" sz="2425">
                <a:solidFill>
                  <a:srgbClr val="474242"/>
                </a:solidFill>
                <a:latin typeface="Nunito Sans"/>
              </a:rPr>
              <a:t>Corporations can consider matching public and/or employee donations.</a:t>
            </a:r>
          </a:p>
          <a:p>
            <a:pPr marL="523584" lvl="1" indent="-261792">
              <a:lnSpc>
                <a:spcPts val="4049"/>
              </a:lnSpc>
              <a:buFont typeface="Arial"/>
              <a:buChar char="•"/>
            </a:pPr>
            <a:r>
              <a:rPr lang="en-US" sz="2425">
                <a:solidFill>
                  <a:srgbClr val="474242"/>
                </a:solidFill>
                <a:latin typeface="Nunito Sans"/>
              </a:rPr>
              <a:t>Donate through payroll deduction at work!</a:t>
            </a:r>
          </a:p>
          <a:p>
            <a:pPr marL="523584" lvl="1" indent="-261792">
              <a:lnSpc>
                <a:spcPts val="4049"/>
              </a:lnSpc>
              <a:buFont typeface="Arial"/>
              <a:buChar char="•"/>
            </a:pPr>
            <a:r>
              <a:rPr lang="en-US" sz="2425">
                <a:solidFill>
                  <a:srgbClr val="474242"/>
                </a:solidFill>
                <a:latin typeface="Nunito Sans"/>
              </a:rPr>
              <a:t>If you can, become a Leader of the Way donor!</a:t>
            </a:r>
          </a:p>
          <a:p>
            <a:pPr marL="523584" lvl="1" indent="-261792">
              <a:lnSpc>
                <a:spcPts val="4049"/>
              </a:lnSpc>
              <a:buFont typeface="Arial"/>
              <a:buChar char="•"/>
            </a:pPr>
            <a:r>
              <a:rPr lang="en-US" sz="2425">
                <a:solidFill>
                  <a:srgbClr val="474242"/>
                </a:solidFill>
                <a:latin typeface="Nunito Sans"/>
              </a:rPr>
              <a:t>Make a one-time donation at your workplace!</a:t>
            </a:r>
          </a:p>
          <a:p>
            <a:pPr marL="523584" lvl="1" indent="-261792">
              <a:lnSpc>
                <a:spcPts val="4049"/>
              </a:lnSpc>
              <a:buFont typeface="Arial"/>
              <a:buChar char="•"/>
            </a:pPr>
            <a:r>
              <a:rPr lang="en-US" sz="2425">
                <a:solidFill>
                  <a:srgbClr val="474242"/>
                </a:solidFill>
                <a:latin typeface="Nunito Sans"/>
              </a:rPr>
              <a:t>Donate online through </a:t>
            </a:r>
            <a:r>
              <a:rPr lang="en-US" sz="2425" u="sng">
                <a:solidFill>
                  <a:srgbClr val="474242"/>
                </a:solidFill>
                <a:latin typeface="Nunito Sans"/>
                <a:hlinkClick r:id="rId2" tooltip="http://ckl-unitedway.ca"/>
              </a:rPr>
              <a:t>our website</a:t>
            </a:r>
            <a:r>
              <a:rPr lang="en-US" sz="2425">
                <a:solidFill>
                  <a:srgbClr val="474242"/>
                </a:solidFill>
                <a:latin typeface="Nunito Sans"/>
              </a:rPr>
              <a:t>! </a:t>
            </a:r>
            <a:r>
              <a:rPr lang="en-US" sz="2425" u="sng">
                <a:solidFill>
                  <a:srgbClr val="474242"/>
                </a:solidFill>
                <a:latin typeface="Nunito Sans"/>
                <a:hlinkClick r:id="rId2" tooltip="http://ckl-unitedway.ca"/>
              </a:rPr>
              <a:t>ckl-unitedway.ca</a:t>
            </a:r>
          </a:p>
          <a:p>
            <a:pPr marL="523584" lvl="1" indent="-261792">
              <a:lnSpc>
                <a:spcPts val="4049"/>
              </a:lnSpc>
              <a:buFont typeface="Arial"/>
              <a:buChar char="•"/>
            </a:pPr>
            <a:r>
              <a:rPr lang="en-US" sz="2425">
                <a:solidFill>
                  <a:srgbClr val="474242"/>
                </a:solidFill>
                <a:latin typeface="Nunito Sans"/>
              </a:rPr>
              <a:t>Create or participate in special events at work or join us at one of our special events! </a:t>
            </a:r>
          </a:p>
          <a:p>
            <a:pPr marL="523584" lvl="1" indent="-261792">
              <a:lnSpc>
                <a:spcPts val="4049"/>
              </a:lnSpc>
              <a:buFont typeface="Arial"/>
              <a:buChar char="•"/>
            </a:pPr>
            <a:r>
              <a:rPr lang="en-US" sz="2425">
                <a:solidFill>
                  <a:srgbClr val="474242"/>
                </a:solidFill>
                <a:latin typeface="Nunito Sans"/>
              </a:rPr>
              <a:t>Volunteer at Edwin Binney's Community Farm &amp; Education Centre!</a:t>
            </a:r>
          </a:p>
          <a:p>
            <a:pPr marL="523584" lvl="1" indent="-261792">
              <a:lnSpc>
                <a:spcPts val="4049"/>
              </a:lnSpc>
              <a:buFont typeface="Arial"/>
              <a:buChar char="•"/>
            </a:pPr>
            <a:r>
              <a:rPr lang="en-US" sz="2425">
                <a:solidFill>
                  <a:srgbClr val="474242"/>
                </a:solidFill>
                <a:latin typeface="Nunito Sans"/>
              </a:rPr>
              <a:t>Encourage a friend or co-worker to donate to United Way!</a:t>
            </a:r>
          </a:p>
          <a:p>
            <a:pPr marL="523584" lvl="1" indent="-261792">
              <a:lnSpc>
                <a:spcPts val="4049"/>
              </a:lnSpc>
              <a:buFont typeface="Arial"/>
              <a:buChar char="•"/>
            </a:pPr>
            <a:r>
              <a:rPr lang="en-US" sz="2425">
                <a:solidFill>
                  <a:srgbClr val="474242"/>
                </a:solidFill>
                <a:latin typeface="Nunito Sans"/>
              </a:rPr>
              <a:t>Your business can sponsor a UWCKL event or project (ask us for opportunities and ideas). </a:t>
            </a:r>
          </a:p>
        </p:txBody>
      </p:sp>
      <p:sp>
        <p:nvSpPr>
          <p:cNvPr id="4" name="Freeform 4"/>
          <p:cNvSpPr/>
          <p:nvPr/>
        </p:nvSpPr>
        <p:spPr>
          <a:xfrm>
            <a:off x="8554643" y="0"/>
            <a:ext cx="9733357" cy="10287000"/>
          </a:xfrm>
          <a:custGeom>
            <a:avLst/>
            <a:gdLst/>
            <a:ahLst/>
            <a:cxnLst/>
            <a:rect l="l" t="t" r="r" b="b"/>
            <a:pathLst>
              <a:path w="9733357" h="10287000">
                <a:moveTo>
                  <a:pt x="0" y="0"/>
                </a:moveTo>
                <a:lnTo>
                  <a:pt x="9733357" y="0"/>
                </a:lnTo>
                <a:lnTo>
                  <a:pt x="9733357"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CA"/>
          </a:p>
        </p:txBody>
      </p:sp>
      <p:sp>
        <p:nvSpPr>
          <p:cNvPr id="5" name="AutoShape 5"/>
          <p:cNvSpPr/>
          <p:nvPr/>
        </p:nvSpPr>
        <p:spPr>
          <a:xfrm rot="5400000">
            <a:off x="3315893" y="5048250"/>
            <a:ext cx="10287000" cy="0"/>
          </a:xfrm>
          <a:prstGeom prst="line">
            <a:avLst/>
          </a:prstGeom>
          <a:ln w="190500" cap="flat">
            <a:solidFill>
              <a:srgbClr val="54585A"/>
            </a:solidFill>
            <a:prstDash val="solid"/>
            <a:headEnd type="none" w="sm" len="sm"/>
            <a:tailEnd type="none" w="sm" len="sm"/>
          </a:ln>
        </p:spPr>
        <p:txBody>
          <a:bodyPr/>
          <a:lstStyle/>
          <a:p>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94051" y="8633436"/>
            <a:ext cx="12267239" cy="1028502"/>
            <a:chOff x="0" y="0"/>
            <a:chExt cx="11246309" cy="942906"/>
          </a:xfrm>
        </p:grpSpPr>
        <p:sp>
          <p:nvSpPr>
            <p:cNvPr id="3" name="Freeform 3"/>
            <p:cNvSpPr/>
            <p:nvPr/>
          </p:nvSpPr>
          <p:spPr>
            <a:xfrm>
              <a:off x="0" y="0"/>
              <a:ext cx="11246309" cy="942906"/>
            </a:xfrm>
            <a:custGeom>
              <a:avLst/>
              <a:gdLst/>
              <a:ahLst/>
              <a:cxnLst/>
              <a:rect l="l" t="t" r="r" b="b"/>
              <a:pathLst>
                <a:path w="11246309" h="942906">
                  <a:moveTo>
                    <a:pt x="11121848" y="942906"/>
                  </a:moveTo>
                  <a:lnTo>
                    <a:pt x="124460" y="942906"/>
                  </a:lnTo>
                  <a:cubicBezTo>
                    <a:pt x="55880" y="942906"/>
                    <a:pt x="0" y="887026"/>
                    <a:pt x="0" y="818446"/>
                  </a:cubicBezTo>
                  <a:lnTo>
                    <a:pt x="0" y="124460"/>
                  </a:lnTo>
                  <a:cubicBezTo>
                    <a:pt x="0" y="55880"/>
                    <a:pt x="55880" y="0"/>
                    <a:pt x="124460" y="0"/>
                  </a:cubicBezTo>
                  <a:lnTo>
                    <a:pt x="11121849" y="0"/>
                  </a:lnTo>
                  <a:cubicBezTo>
                    <a:pt x="11190429" y="0"/>
                    <a:pt x="11246309" y="55880"/>
                    <a:pt x="11246309" y="124460"/>
                  </a:cubicBezTo>
                  <a:lnTo>
                    <a:pt x="11246309" y="818446"/>
                  </a:lnTo>
                  <a:cubicBezTo>
                    <a:pt x="11246309" y="887026"/>
                    <a:pt x="11190429" y="942906"/>
                    <a:pt x="11121849" y="942906"/>
                  </a:cubicBezTo>
                  <a:close/>
                </a:path>
              </a:pathLst>
            </a:custGeom>
            <a:solidFill>
              <a:srgbClr val="DA291C"/>
            </a:solidFill>
          </p:spPr>
          <p:txBody>
            <a:bodyPr/>
            <a:lstStyle/>
            <a:p>
              <a:endParaRPr lang="en-CA"/>
            </a:p>
          </p:txBody>
        </p:sp>
      </p:grpSp>
      <p:sp>
        <p:nvSpPr>
          <p:cNvPr id="4" name="Freeform 4"/>
          <p:cNvSpPr/>
          <p:nvPr/>
        </p:nvSpPr>
        <p:spPr>
          <a:xfrm>
            <a:off x="363442" y="2458376"/>
            <a:ext cx="10774675" cy="6689311"/>
          </a:xfrm>
          <a:custGeom>
            <a:avLst/>
            <a:gdLst/>
            <a:ahLst/>
            <a:cxnLst/>
            <a:rect l="l" t="t" r="r" b="b"/>
            <a:pathLst>
              <a:path w="10774675" h="6689311">
                <a:moveTo>
                  <a:pt x="0" y="0"/>
                </a:moveTo>
                <a:lnTo>
                  <a:pt x="10774675" y="0"/>
                </a:lnTo>
                <a:lnTo>
                  <a:pt x="10774675" y="6689311"/>
                </a:lnTo>
                <a:lnTo>
                  <a:pt x="0" y="668931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sp>
        <p:nvSpPr>
          <p:cNvPr id="5" name="TextBox 5"/>
          <p:cNvSpPr txBox="1"/>
          <p:nvPr/>
        </p:nvSpPr>
        <p:spPr>
          <a:xfrm>
            <a:off x="5397913" y="1019175"/>
            <a:ext cx="9122623" cy="857250"/>
          </a:xfrm>
          <a:prstGeom prst="rect">
            <a:avLst/>
          </a:prstGeom>
        </p:spPr>
        <p:txBody>
          <a:bodyPr lIns="0" tIns="0" rIns="0" bIns="0" rtlCol="0" anchor="t">
            <a:spAutoFit/>
          </a:bodyPr>
          <a:lstStyle/>
          <a:p>
            <a:pPr>
              <a:lnSpc>
                <a:spcPts val="6720"/>
              </a:lnSpc>
            </a:pPr>
            <a:r>
              <a:rPr lang="en-US" sz="5600">
                <a:solidFill>
                  <a:srgbClr val="DA291C"/>
                </a:solidFill>
                <a:latin typeface="Nunito Sans Heavy"/>
              </a:rPr>
              <a:t>Special event ideas</a:t>
            </a:r>
          </a:p>
        </p:txBody>
      </p:sp>
      <p:sp>
        <p:nvSpPr>
          <p:cNvPr id="6" name="TextBox 6"/>
          <p:cNvSpPr txBox="1"/>
          <p:nvPr/>
        </p:nvSpPr>
        <p:spPr>
          <a:xfrm>
            <a:off x="11564216" y="3154573"/>
            <a:ext cx="6197074" cy="5125466"/>
          </a:xfrm>
          <a:prstGeom prst="rect">
            <a:avLst/>
          </a:prstGeom>
        </p:spPr>
        <p:txBody>
          <a:bodyPr lIns="0" tIns="0" rIns="0" bIns="0" rtlCol="0" anchor="t">
            <a:spAutoFit/>
          </a:bodyPr>
          <a:lstStyle/>
          <a:p>
            <a:pPr marL="604519" lvl="1" indent="-302260">
              <a:lnSpc>
                <a:spcPts val="5151"/>
              </a:lnSpc>
              <a:buFont typeface="Arial"/>
              <a:buChar char="•"/>
            </a:pPr>
            <a:r>
              <a:rPr lang="en-US" sz="2799">
                <a:solidFill>
                  <a:srgbClr val="2C2A29"/>
                </a:solidFill>
                <a:latin typeface="Nunito Sans Bold"/>
              </a:rPr>
              <a:t>Trivia</a:t>
            </a:r>
          </a:p>
          <a:p>
            <a:pPr marL="604519" lvl="1" indent="-302260">
              <a:lnSpc>
                <a:spcPts val="5151"/>
              </a:lnSpc>
              <a:buFont typeface="Arial"/>
              <a:buChar char="•"/>
            </a:pPr>
            <a:r>
              <a:rPr lang="en-US" sz="2799">
                <a:solidFill>
                  <a:srgbClr val="2C2A29"/>
                </a:solidFill>
                <a:latin typeface="Nunito Sans Bold"/>
              </a:rPr>
              <a:t>No Gala Gala</a:t>
            </a:r>
          </a:p>
          <a:p>
            <a:pPr marL="604519" lvl="1" indent="-302260">
              <a:lnSpc>
                <a:spcPts val="5151"/>
              </a:lnSpc>
              <a:buFont typeface="Arial"/>
              <a:buChar char="•"/>
            </a:pPr>
            <a:r>
              <a:rPr lang="en-US" sz="2799">
                <a:solidFill>
                  <a:srgbClr val="2C2A29"/>
                </a:solidFill>
                <a:latin typeface="Nunito Sans Bold"/>
              </a:rPr>
              <a:t>Run/walk/roll</a:t>
            </a:r>
          </a:p>
          <a:p>
            <a:pPr marL="604519" lvl="1" indent="-302260">
              <a:lnSpc>
                <a:spcPts val="5151"/>
              </a:lnSpc>
              <a:buFont typeface="Arial"/>
              <a:buChar char="•"/>
            </a:pPr>
            <a:r>
              <a:rPr lang="en-US" sz="2799">
                <a:solidFill>
                  <a:srgbClr val="2C2A29"/>
                </a:solidFill>
                <a:latin typeface="Nunito Sans Bold"/>
              </a:rPr>
              <a:t>Video game sport tournament </a:t>
            </a:r>
          </a:p>
          <a:p>
            <a:pPr marL="604519" lvl="1" indent="-302260">
              <a:lnSpc>
                <a:spcPts val="5151"/>
              </a:lnSpc>
              <a:buFont typeface="Arial"/>
              <a:buChar char="•"/>
            </a:pPr>
            <a:r>
              <a:rPr lang="en-US" sz="2799">
                <a:solidFill>
                  <a:srgbClr val="2C2A29"/>
                </a:solidFill>
                <a:latin typeface="Nunito Sans Bold"/>
              </a:rPr>
              <a:t>Bingo! </a:t>
            </a:r>
          </a:p>
          <a:p>
            <a:pPr marL="604519" lvl="1" indent="-302260" algn="l">
              <a:lnSpc>
                <a:spcPts val="5151"/>
              </a:lnSpc>
              <a:spcBef>
                <a:spcPct val="0"/>
              </a:spcBef>
              <a:buFont typeface="Arial"/>
              <a:buChar char="•"/>
            </a:pPr>
            <a:r>
              <a:rPr lang="en-US" sz="2799">
                <a:solidFill>
                  <a:srgbClr val="2C2A29"/>
                </a:solidFill>
                <a:latin typeface="Nunito Sans Bold"/>
              </a:rPr>
              <a:t>And whatever your imagination can come up with. Have fun with your fundraising!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995805" y="-995805"/>
            <a:ext cx="11092305" cy="11092305"/>
          </a:xfrm>
          <a:custGeom>
            <a:avLst/>
            <a:gdLst/>
            <a:ahLst/>
            <a:cxnLst/>
            <a:rect l="l" t="t" r="r" b="b"/>
            <a:pathLst>
              <a:path w="11092305" h="11092305">
                <a:moveTo>
                  <a:pt x="0" y="0"/>
                </a:moveTo>
                <a:lnTo>
                  <a:pt x="11092305" y="0"/>
                </a:lnTo>
                <a:lnTo>
                  <a:pt x="11092305" y="11092305"/>
                </a:lnTo>
                <a:lnTo>
                  <a:pt x="0" y="110923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AutoShape 3"/>
          <p:cNvSpPr/>
          <p:nvPr/>
        </p:nvSpPr>
        <p:spPr>
          <a:xfrm>
            <a:off x="0" y="10096500"/>
            <a:ext cx="18288000" cy="0"/>
          </a:xfrm>
          <a:prstGeom prst="line">
            <a:avLst/>
          </a:prstGeom>
          <a:ln w="190500" cap="flat">
            <a:solidFill>
              <a:srgbClr val="CCBAB0"/>
            </a:solidFill>
            <a:prstDash val="solid"/>
            <a:headEnd type="none" w="sm" len="sm"/>
            <a:tailEnd type="none" w="sm" len="sm"/>
          </a:ln>
        </p:spPr>
        <p:txBody>
          <a:bodyPr/>
          <a:lstStyle/>
          <a:p>
            <a:endParaRPr lang="en-CA"/>
          </a:p>
        </p:txBody>
      </p:sp>
      <p:sp>
        <p:nvSpPr>
          <p:cNvPr id="4" name="Freeform 4"/>
          <p:cNvSpPr/>
          <p:nvPr/>
        </p:nvSpPr>
        <p:spPr>
          <a:xfrm>
            <a:off x="768338" y="1362426"/>
            <a:ext cx="7191355" cy="7547396"/>
          </a:xfrm>
          <a:custGeom>
            <a:avLst/>
            <a:gdLst/>
            <a:ahLst/>
            <a:cxnLst/>
            <a:rect l="l" t="t" r="r" b="b"/>
            <a:pathLst>
              <a:path w="7191355" h="7547396">
                <a:moveTo>
                  <a:pt x="0" y="0"/>
                </a:moveTo>
                <a:lnTo>
                  <a:pt x="7191355" y="0"/>
                </a:lnTo>
                <a:lnTo>
                  <a:pt x="7191355" y="7547396"/>
                </a:lnTo>
                <a:lnTo>
                  <a:pt x="0" y="7547396"/>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CA"/>
          </a:p>
        </p:txBody>
      </p:sp>
      <p:sp>
        <p:nvSpPr>
          <p:cNvPr id="5" name="TextBox 5"/>
          <p:cNvSpPr txBox="1"/>
          <p:nvPr/>
        </p:nvSpPr>
        <p:spPr>
          <a:xfrm>
            <a:off x="8974284" y="3755923"/>
            <a:ext cx="7435931" cy="3867150"/>
          </a:xfrm>
          <a:prstGeom prst="rect">
            <a:avLst/>
          </a:prstGeom>
        </p:spPr>
        <p:txBody>
          <a:bodyPr lIns="0" tIns="0" rIns="0" bIns="0" rtlCol="0" anchor="t">
            <a:spAutoFit/>
          </a:bodyPr>
          <a:lstStyle/>
          <a:p>
            <a:pPr>
              <a:lnSpc>
                <a:spcPts val="5399"/>
              </a:lnSpc>
            </a:pPr>
            <a:r>
              <a:rPr lang="en-US" sz="4499">
                <a:solidFill>
                  <a:srgbClr val="2C2A29"/>
                </a:solidFill>
                <a:latin typeface="Nunito Sans Semi-Bold"/>
              </a:rPr>
              <a:t>Facebook: @UWCKL</a:t>
            </a:r>
          </a:p>
          <a:p>
            <a:pPr>
              <a:lnSpc>
                <a:spcPts val="5399"/>
              </a:lnSpc>
            </a:pPr>
            <a:endParaRPr lang="en-US" sz="4499">
              <a:solidFill>
                <a:srgbClr val="2C2A29"/>
              </a:solidFill>
              <a:latin typeface="Nunito Sans Semi-Bold"/>
            </a:endParaRPr>
          </a:p>
          <a:p>
            <a:pPr>
              <a:lnSpc>
                <a:spcPts val="5399"/>
              </a:lnSpc>
            </a:pPr>
            <a:r>
              <a:rPr lang="en-US" sz="4499">
                <a:solidFill>
                  <a:srgbClr val="2C2A29"/>
                </a:solidFill>
                <a:latin typeface="Nunito Sans Semi-Bold"/>
              </a:rPr>
              <a:t>Twitter: @UnitedWayCKL</a:t>
            </a:r>
          </a:p>
          <a:p>
            <a:pPr>
              <a:lnSpc>
                <a:spcPts val="5399"/>
              </a:lnSpc>
            </a:pPr>
            <a:endParaRPr lang="en-US" sz="4499">
              <a:solidFill>
                <a:srgbClr val="2C2A29"/>
              </a:solidFill>
              <a:latin typeface="Nunito Sans Semi-Bold"/>
            </a:endParaRPr>
          </a:p>
          <a:p>
            <a:pPr>
              <a:lnSpc>
                <a:spcPts val="5399"/>
              </a:lnSpc>
            </a:pPr>
            <a:r>
              <a:rPr lang="en-US" sz="4499">
                <a:solidFill>
                  <a:srgbClr val="2C2A29"/>
                </a:solidFill>
                <a:latin typeface="Nunito Sans Semi-Bold"/>
              </a:rPr>
              <a:t>Instagram: @unitedwayckl</a:t>
            </a:r>
          </a:p>
          <a:p>
            <a:pPr marL="0" lvl="0" indent="0" algn="l">
              <a:lnSpc>
                <a:spcPts val="3840"/>
              </a:lnSpc>
              <a:spcBef>
                <a:spcPct val="0"/>
              </a:spcBef>
            </a:pPr>
            <a:endParaRPr lang="en-US" sz="4499">
              <a:solidFill>
                <a:srgbClr val="2C2A29"/>
              </a:solidFill>
              <a:latin typeface="Nunito Sans Semi-Bold"/>
            </a:endParaRPr>
          </a:p>
        </p:txBody>
      </p:sp>
      <p:sp>
        <p:nvSpPr>
          <p:cNvPr id="6" name="TextBox 6"/>
          <p:cNvSpPr txBox="1"/>
          <p:nvPr/>
        </p:nvSpPr>
        <p:spPr>
          <a:xfrm>
            <a:off x="8484426" y="1505613"/>
            <a:ext cx="9313716" cy="876300"/>
          </a:xfrm>
          <a:prstGeom prst="rect">
            <a:avLst/>
          </a:prstGeom>
        </p:spPr>
        <p:txBody>
          <a:bodyPr lIns="0" tIns="0" rIns="0" bIns="0" rtlCol="0" anchor="t">
            <a:spAutoFit/>
          </a:bodyPr>
          <a:lstStyle/>
          <a:p>
            <a:pPr>
              <a:lnSpc>
                <a:spcPts val="6959"/>
              </a:lnSpc>
            </a:pPr>
            <a:r>
              <a:rPr lang="en-US" sz="5799">
                <a:solidFill>
                  <a:srgbClr val="DA291C"/>
                </a:solidFill>
                <a:latin typeface="Nunito Sans Heavy"/>
              </a:rPr>
              <a:t>Follow us on Social Media</a:t>
            </a:r>
            <a:r>
              <a:rPr lang="en-US" sz="5799">
                <a:solidFill>
                  <a:srgbClr val="937F74"/>
                </a:solidFill>
                <a:latin typeface="Nunito Sans Heavy"/>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grpSp>
        <p:nvGrpSpPr>
          <p:cNvPr id="3" name="Group 3"/>
          <p:cNvGrpSpPr/>
          <p:nvPr/>
        </p:nvGrpSpPr>
        <p:grpSpPr>
          <a:xfrm>
            <a:off x="13110029" y="0"/>
            <a:ext cx="5177971" cy="10287000"/>
            <a:chOff x="0" y="0"/>
            <a:chExt cx="1452660" cy="2885977"/>
          </a:xfrm>
        </p:grpSpPr>
        <p:sp>
          <p:nvSpPr>
            <p:cNvPr id="4" name="Freeform 4"/>
            <p:cNvSpPr/>
            <p:nvPr/>
          </p:nvSpPr>
          <p:spPr>
            <a:xfrm>
              <a:off x="0" y="0"/>
              <a:ext cx="1452659" cy="2885978"/>
            </a:xfrm>
            <a:custGeom>
              <a:avLst/>
              <a:gdLst/>
              <a:ahLst/>
              <a:cxnLst/>
              <a:rect l="l" t="t" r="r" b="b"/>
              <a:pathLst>
                <a:path w="1452659" h="2885978">
                  <a:moveTo>
                    <a:pt x="0" y="0"/>
                  </a:moveTo>
                  <a:lnTo>
                    <a:pt x="1452659" y="0"/>
                  </a:lnTo>
                  <a:lnTo>
                    <a:pt x="1452659" y="2885978"/>
                  </a:lnTo>
                  <a:lnTo>
                    <a:pt x="0" y="2885978"/>
                  </a:lnTo>
                  <a:close/>
                </a:path>
              </a:pathLst>
            </a:custGeom>
            <a:solidFill>
              <a:srgbClr val="FFFFFF">
                <a:alpha val="89804"/>
              </a:srgbClr>
            </a:solidFill>
          </p:spPr>
          <p:txBody>
            <a:bodyPr/>
            <a:lstStyle/>
            <a:p>
              <a:endParaRPr lang="en-CA"/>
            </a:p>
          </p:txBody>
        </p:sp>
      </p:grpSp>
      <p:grpSp>
        <p:nvGrpSpPr>
          <p:cNvPr id="5" name="Group 5"/>
          <p:cNvGrpSpPr/>
          <p:nvPr/>
        </p:nvGrpSpPr>
        <p:grpSpPr>
          <a:xfrm>
            <a:off x="13272669" y="2027832"/>
            <a:ext cx="4798144" cy="5655755"/>
            <a:chOff x="0" y="0"/>
            <a:chExt cx="6397526" cy="7541006"/>
          </a:xfrm>
        </p:grpSpPr>
        <p:sp>
          <p:nvSpPr>
            <p:cNvPr id="6" name="TextBox 6"/>
            <p:cNvSpPr txBox="1"/>
            <p:nvPr/>
          </p:nvSpPr>
          <p:spPr>
            <a:xfrm>
              <a:off x="0" y="1711706"/>
              <a:ext cx="6397526" cy="5829300"/>
            </a:xfrm>
            <a:prstGeom prst="rect">
              <a:avLst/>
            </a:prstGeom>
          </p:spPr>
          <p:txBody>
            <a:bodyPr lIns="0" tIns="0" rIns="0" bIns="0" rtlCol="0" anchor="t">
              <a:spAutoFit/>
            </a:bodyPr>
            <a:lstStyle/>
            <a:p>
              <a:pPr algn="ctr">
                <a:lnSpc>
                  <a:spcPts val="3840"/>
                </a:lnSpc>
              </a:pPr>
              <a:r>
                <a:rPr lang="en-US" sz="3200">
                  <a:solidFill>
                    <a:srgbClr val="474242"/>
                  </a:solidFill>
                  <a:latin typeface="Nunito Sans Semi-Bold"/>
                </a:rPr>
                <a:t>Questions? Contact Shantal Ingram, </a:t>
              </a:r>
            </a:p>
            <a:p>
              <a:pPr algn="ctr">
                <a:lnSpc>
                  <a:spcPts val="3840"/>
                </a:lnSpc>
              </a:pPr>
              <a:r>
                <a:rPr lang="en-US" sz="3200">
                  <a:solidFill>
                    <a:srgbClr val="474242"/>
                  </a:solidFill>
                  <a:latin typeface="Nunito Sans Semi-Bold"/>
                </a:rPr>
                <a:t>Co-Executive Director at shantal@ckl.unitedway.ca</a:t>
              </a:r>
            </a:p>
            <a:p>
              <a:pPr algn="ctr">
                <a:lnSpc>
                  <a:spcPts val="3840"/>
                </a:lnSpc>
              </a:pPr>
              <a:endParaRPr lang="en-US" sz="3200">
                <a:solidFill>
                  <a:srgbClr val="474242"/>
                </a:solidFill>
                <a:latin typeface="Nunito Sans Semi-Bold"/>
              </a:endParaRPr>
            </a:p>
            <a:p>
              <a:pPr algn="ctr">
                <a:lnSpc>
                  <a:spcPts val="3840"/>
                </a:lnSpc>
              </a:pPr>
              <a:r>
                <a:rPr lang="en-US" sz="3200">
                  <a:solidFill>
                    <a:srgbClr val="474242"/>
                  </a:solidFill>
                  <a:latin typeface="Nunito Sans Semi-Bold"/>
                </a:rPr>
                <a:t>We would be happy to visit your workplace to share more about the work that we do. </a:t>
              </a:r>
            </a:p>
          </p:txBody>
        </p:sp>
        <p:sp>
          <p:nvSpPr>
            <p:cNvPr id="7" name="TextBox 7"/>
            <p:cNvSpPr txBox="1"/>
            <p:nvPr/>
          </p:nvSpPr>
          <p:spPr>
            <a:xfrm>
              <a:off x="0" y="0"/>
              <a:ext cx="6397526" cy="1409700"/>
            </a:xfrm>
            <a:prstGeom prst="rect">
              <a:avLst/>
            </a:prstGeom>
          </p:spPr>
          <p:txBody>
            <a:bodyPr lIns="0" tIns="0" rIns="0" bIns="0" rtlCol="0" anchor="t">
              <a:spAutoFit/>
            </a:bodyPr>
            <a:lstStyle/>
            <a:p>
              <a:pPr algn="ctr">
                <a:lnSpc>
                  <a:spcPts val="8399"/>
                </a:lnSpc>
              </a:pPr>
              <a:r>
                <a:rPr lang="en-US" sz="6999">
                  <a:solidFill>
                    <a:srgbClr val="DA291C"/>
                  </a:solidFill>
                  <a:latin typeface="Nunito Sans Heavy"/>
                </a:rPr>
                <a:t>Thank you!</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2129" y="595313"/>
            <a:ext cx="6267183" cy="857250"/>
          </a:xfrm>
          <a:prstGeom prst="rect">
            <a:avLst/>
          </a:prstGeom>
        </p:spPr>
        <p:txBody>
          <a:bodyPr lIns="0" tIns="0" rIns="0" bIns="0" rtlCol="0" anchor="t">
            <a:spAutoFit/>
          </a:bodyPr>
          <a:lstStyle/>
          <a:p>
            <a:pPr>
              <a:lnSpc>
                <a:spcPts val="6720"/>
              </a:lnSpc>
            </a:pPr>
            <a:r>
              <a:rPr lang="en-US" sz="5600">
                <a:solidFill>
                  <a:srgbClr val="DA291C"/>
                </a:solidFill>
                <a:latin typeface="Nunito Sans Heavy"/>
              </a:rPr>
              <a:t>Your United Way</a:t>
            </a:r>
          </a:p>
        </p:txBody>
      </p:sp>
      <p:sp>
        <p:nvSpPr>
          <p:cNvPr id="3" name="TextBox 3"/>
          <p:cNvSpPr txBox="1"/>
          <p:nvPr/>
        </p:nvSpPr>
        <p:spPr>
          <a:xfrm>
            <a:off x="702129" y="2137029"/>
            <a:ext cx="7613432" cy="7121271"/>
          </a:xfrm>
          <a:prstGeom prst="rect">
            <a:avLst/>
          </a:prstGeom>
        </p:spPr>
        <p:txBody>
          <a:bodyPr lIns="0" tIns="0" rIns="0" bIns="0" rtlCol="0" anchor="t">
            <a:spAutoFit/>
          </a:bodyPr>
          <a:lstStyle/>
          <a:p>
            <a:pPr>
              <a:lnSpc>
                <a:spcPts val="3822"/>
              </a:lnSpc>
            </a:pPr>
            <a:r>
              <a:rPr lang="en-US" sz="2600">
                <a:solidFill>
                  <a:srgbClr val="474242"/>
                </a:solidFill>
                <a:latin typeface="Nunito Sans Semi-Bold"/>
              </a:rPr>
              <a:t>United Way for the City of Kawartha Lakes supports agencies and programming in the City of Kawartha Lakes and Haliburton County. All funds raised stay local. Therefore, funds raised in City of Kawartha Lakes stay in CKL and funds raised in Haliburton County stay in Haliburton County. </a:t>
            </a:r>
          </a:p>
          <a:p>
            <a:pPr>
              <a:lnSpc>
                <a:spcPts val="3822"/>
              </a:lnSpc>
            </a:pPr>
            <a:endParaRPr lang="en-US" sz="2600">
              <a:solidFill>
                <a:srgbClr val="474242"/>
              </a:solidFill>
              <a:latin typeface="Nunito Sans Semi-Bold"/>
            </a:endParaRPr>
          </a:p>
          <a:p>
            <a:pPr>
              <a:lnSpc>
                <a:spcPts val="3822"/>
              </a:lnSpc>
            </a:pPr>
            <a:r>
              <a:rPr lang="en-US" sz="2600">
                <a:solidFill>
                  <a:srgbClr val="474242"/>
                </a:solidFill>
                <a:latin typeface="Nunito Sans Semi-Bold"/>
              </a:rPr>
              <a:t>None of this is possible without the support of our valued donors. UWCKL needs your support more than ever as we continue to work with our partners to help the community grow and build towards a stronger future. The following pages provide more information about our work, what will be needed going forward and how you can help.</a:t>
            </a:r>
          </a:p>
        </p:txBody>
      </p:sp>
      <p:grpSp>
        <p:nvGrpSpPr>
          <p:cNvPr id="4" name="Group 4"/>
          <p:cNvGrpSpPr/>
          <p:nvPr/>
        </p:nvGrpSpPr>
        <p:grpSpPr>
          <a:xfrm>
            <a:off x="9347694" y="0"/>
            <a:ext cx="8940306" cy="10287000"/>
            <a:chOff x="0" y="0"/>
            <a:chExt cx="11920408" cy="13716000"/>
          </a:xfrm>
        </p:grpSpPr>
        <p:pic>
          <p:nvPicPr>
            <p:cNvPr id="5"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1920408" cy="13716000"/>
            </a:xfrm>
            <a:prstGeom prst="rect">
              <a:avLst/>
            </a:prstGeom>
          </p:spPr>
        </p:pic>
      </p:grpSp>
      <p:sp>
        <p:nvSpPr>
          <p:cNvPr id="6" name="AutoShape 6"/>
          <p:cNvSpPr/>
          <p:nvPr/>
        </p:nvSpPr>
        <p:spPr>
          <a:xfrm>
            <a:off x="0" y="10096500"/>
            <a:ext cx="18288000" cy="0"/>
          </a:xfrm>
          <a:prstGeom prst="line">
            <a:avLst/>
          </a:prstGeom>
          <a:ln w="190500" cap="flat">
            <a:solidFill>
              <a:srgbClr val="54585A"/>
            </a:solidFill>
            <a:prstDash val="solid"/>
            <a:headEnd type="none" w="sm" len="sm"/>
            <a:tailEnd type="none" w="sm" len="sm"/>
          </a:ln>
        </p:spPr>
        <p:txBody>
          <a:bodyPr/>
          <a:lstStyle/>
          <a:p>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25000"/>
              <a:extLst>
                <a:ext uri="{28A0092B-C50C-407E-A947-70E740481C1C}">
                  <a14:useLocalDpi xmlns:a14="http://schemas.microsoft.com/office/drawing/2010/main"/>
                </a:ext>
              </a:extLst>
            </a:blip>
            <a:stretch>
              <a:fillRect/>
            </a:stretch>
          </a:blipFill>
        </p:spPr>
        <p:txBody>
          <a:bodyPr/>
          <a:lstStyle/>
          <a:p>
            <a:endParaRPr lang="en-CA"/>
          </a:p>
        </p:txBody>
      </p:sp>
      <p:sp>
        <p:nvSpPr>
          <p:cNvPr id="3" name="TextBox 3"/>
          <p:cNvSpPr txBox="1"/>
          <p:nvPr/>
        </p:nvSpPr>
        <p:spPr>
          <a:xfrm rot="-193619">
            <a:off x="609439" y="627691"/>
            <a:ext cx="10111677" cy="3105603"/>
          </a:xfrm>
          <a:prstGeom prst="rect">
            <a:avLst/>
          </a:prstGeom>
        </p:spPr>
        <p:txBody>
          <a:bodyPr lIns="0" tIns="0" rIns="0" bIns="0" rtlCol="0" anchor="t">
            <a:spAutoFit/>
          </a:bodyPr>
          <a:lstStyle/>
          <a:p>
            <a:pPr algn="l">
              <a:lnSpc>
                <a:spcPts val="12411"/>
              </a:lnSpc>
            </a:pPr>
            <a:r>
              <a:rPr lang="en-US" sz="8993" spc="-224">
                <a:solidFill>
                  <a:srgbClr val="DA291C"/>
                </a:solidFill>
                <a:latin typeface="League Spartan"/>
              </a:rPr>
              <a:t>What does United Way CKL do?</a:t>
            </a:r>
          </a:p>
        </p:txBody>
      </p:sp>
      <p:sp>
        <p:nvSpPr>
          <p:cNvPr id="4" name="TextBox 4"/>
          <p:cNvSpPr txBox="1"/>
          <p:nvPr/>
        </p:nvSpPr>
        <p:spPr>
          <a:xfrm>
            <a:off x="5106114" y="4337798"/>
            <a:ext cx="12304660" cy="5010912"/>
          </a:xfrm>
          <a:prstGeom prst="rect">
            <a:avLst/>
          </a:prstGeom>
        </p:spPr>
        <p:txBody>
          <a:bodyPr lIns="0" tIns="0" rIns="0" bIns="0" rtlCol="0" anchor="t">
            <a:spAutoFit/>
          </a:bodyPr>
          <a:lstStyle/>
          <a:p>
            <a:pPr algn="l">
              <a:lnSpc>
                <a:spcPts val="8004"/>
              </a:lnSpc>
            </a:pPr>
            <a:r>
              <a:rPr lang="en-US" sz="5800" spc="-145">
                <a:solidFill>
                  <a:srgbClr val="2C2A29"/>
                </a:solidFill>
                <a:latin typeface="League Spartan"/>
              </a:rPr>
              <a:t>United Ways across Canada bring people and organizations together to meet community needs and tackle complex social issues.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491680"/>
            <a:ext cx="4145367" cy="2968499"/>
            <a:chOff x="0" y="0"/>
            <a:chExt cx="5527156" cy="3957998"/>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5527156" cy="3957998"/>
            </a:xfrm>
            <a:prstGeom prst="rect">
              <a:avLst/>
            </a:prstGeom>
          </p:spPr>
        </p:pic>
      </p:grpSp>
      <p:grpSp>
        <p:nvGrpSpPr>
          <p:cNvPr id="4" name="Group 4"/>
          <p:cNvGrpSpPr/>
          <p:nvPr/>
        </p:nvGrpSpPr>
        <p:grpSpPr>
          <a:xfrm>
            <a:off x="1028700" y="6787336"/>
            <a:ext cx="4145367" cy="2855391"/>
            <a:chOff x="0" y="0"/>
            <a:chExt cx="5527156" cy="3807188"/>
          </a:xfrm>
        </p:grpSpPr>
        <p:sp>
          <p:nvSpPr>
            <p:cNvPr id="5" name="TextBox 5"/>
            <p:cNvSpPr txBox="1"/>
            <p:nvPr/>
          </p:nvSpPr>
          <p:spPr>
            <a:xfrm>
              <a:off x="0" y="-28575"/>
              <a:ext cx="5527156" cy="1371388"/>
            </a:xfrm>
            <a:prstGeom prst="rect">
              <a:avLst/>
            </a:prstGeom>
          </p:spPr>
          <p:txBody>
            <a:bodyPr lIns="0" tIns="0" rIns="0" bIns="0" rtlCol="0" anchor="t">
              <a:spAutoFit/>
            </a:bodyPr>
            <a:lstStyle/>
            <a:p>
              <a:pPr>
                <a:lnSpc>
                  <a:spcPts val="4160"/>
                </a:lnSpc>
              </a:pPr>
              <a:r>
                <a:rPr lang="en-US" sz="3200">
                  <a:solidFill>
                    <a:srgbClr val="DA291C"/>
                  </a:solidFill>
                  <a:latin typeface="Nunito Sans Semi-Bold"/>
                </a:rPr>
                <a:t>From Poverty to Possibility:</a:t>
              </a:r>
            </a:p>
          </p:txBody>
        </p:sp>
        <p:sp>
          <p:nvSpPr>
            <p:cNvPr id="6" name="TextBox 6"/>
            <p:cNvSpPr txBox="1"/>
            <p:nvPr/>
          </p:nvSpPr>
          <p:spPr>
            <a:xfrm>
              <a:off x="0" y="1537698"/>
              <a:ext cx="5527156" cy="2269490"/>
            </a:xfrm>
            <a:prstGeom prst="rect">
              <a:avLst/>
            </a:prstGeom>
          </p:spPr>
          <p:txBody>
            <a:bodyPr lIns="0" tIns="0" rIns="0" bIns="0" rtlCol="0" anchor="t">
              <a:spAutoFit/>
            </a:bodyPr>
            <a:lstStyle/>
            <a:p>
              <a:pPr>
                <a:lnSpc>
                  <a:spcPts val="2729"/>
                </a:lnSpc>
              </a:pPr>
              <a:r>
                <a:rPr lang="en-US" sz="2099">
                  <a:solidFill>
                    <a:srgbClr val="474242"/>
                  </a:solidFill>
                  <a:latin typeface="Nunito Sans"/>
                </a:rPr>
                <a:t>Helping to meet the basic needs of our community’s most vulnerable people, giving every Canadian the opportunity to realize a better future.</a:t>
              </a:r>
            </a:p>
          </p:txBody>
        </p:sp>
      </p:grpSp>
      <p:grpSp>
        <p:nvGrpSpPr>
          <p:cNvPr id="7" name="Group 7"/>
          <p:cNvGrpSpPr/>
          <p:nvPr/>
        </p:nvGrpSpPr>
        <p:grpSpPr>
          <a:xfrm>
            <a:off x="1028700" y="1028700"/>
            <a:ext cx="14797403" cy="1950085"/>
            <a:chOff x="0" y="0"/>
            <a:chExt cx="19729871" cy="2600113"/>
          </a:xfrm>
        </p:grpSpPr>
        <p:sp>
          <p:nvSpPr>
            <p:cNvPr id="8" name="TextBox 8"/>
            <p:cNvSpPr txBox="1"/>
            <p:nvPr/>
          </p:nvSpPr>
          <p:spPr>
            <a:xfrm>
              <a:off x="0" y="-9525"/>
              <a:ext cx="19729871" cy="1139825"/>
            </a:xfrm>
            <a:prstGeom prst="rect">
              <a:avLst/>
            </a:prstGeom>
          </p:spPr>
          <p:txBody>
            <a:bodyPr lIns="0" tIns="0" rIns="0" bIns="0" rtlCol="0" anchor="t">
              <a:spAutoFit/>
            </a:bodyPr>
            <a:lstStyle/>
            <a:p>
              <a:pPr>
                <a:lnSpc>
                  <a:spcPts val="6720"/>
                </a:lnSpc>
              </a:pPr>
              <a:r>
                <a:rPr lang="en-US" sz="5600">
                  <a:solidFill>
                    <a:srgbClr val="DA291C"/>
                  </a:solidFill>
                  <a:latin typeface="Nunito Sans Heavy"/>
                </a:rPr>
                <a:t>The Three Pillars</a:t>
              </a:r>
            </a:p>
          </p:txBody>
        </p:sp>
        <p:sp>
          <p:nvSpPr>
            <p:cNvPr id="9" name="TextBox 9"/>
            <p:cNvSpPr txBox="1"/>
            <p:nvPr/>
          </p:nvSpPr>
          <p:spPr>
            <a:xfrm>
              <a:off x="0" y="1228725"/>
              <a:ext cx="19729871" cy="1371388"/>
            </a:xfrm>
            <a:prstGeom prst="rect">
              <a:avLst/>
            </a:prstGeom>
          </p:spPr>
          <p:txBody>
            <a:bodyPr lIns="0" tIns="0" rIns="0" bIns="0" rtlCol="0" anchor="t">
              <a:spAutoFit/>
            </a:bodyPr>
            <a:lstStyle/>
            <a:p>
              <a:pPr>
                <a:lnSpc>
                  <a:spcPts val="4160"/>
                </a:lnSpc>
              </a:pPr>
              <a:r>
                <a:rPr lang="en-US" sz="3200">
                  <a:solidFill>
                    <a:srgbClr val="474242"/>
                  </a:solidFill>
                  <a:latin typeface="Nunito Sans"/>
                </a:rPr>
                <a:t>United Way’s work focuses on three key strategies that create opportunities for everyone in our communities to live a better life.</a:t>
              </a:r>
            </a:p>
          </p:txBody>
        </p:sp>
      </p:grpSp>
      <p:grpSp>
        <p:nvGrpSpPr>
          <p:cNvPr id="10" name="Group 10"/>
          <p:cNvGrpSpPr/>
          <p:nvPr/>
        </p:nvGrpSpPr>
        <p:grpSpPr>
          <a:xfrm>
            <a:off x="6880817" y="3491680"/>
            <a:ext cx="4145367" cy="2968499"/>
            <a:chOff x="0" y="0"/>
            <a:chExt cx="5527156" cy="3957998"/>
          </a:xfrm>
        </p:grpSpPr>
        <p:pic>
          <p:nvPicPr>
            <p:cNvPr id="11"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5527156" cy="3957998"/>
            </a:xfrm>
            <a:prstGeom prst="rect">
              <a:avLst/>
            </a:prstGeom>
          </p:spPr>
        </p:pic>
      </p:grpSp>
      <p:grpSp>
        <p:nvGrpSpPr>
          <p:cNvPr id="12" name="Group 12"/>
          <p:cNvGrpSpPr/>
          <p:nvPr/>
        </p:nvGrpSpPr>
        <p:grpSpPr>
          <a:xfrm>
            <a:off x="6880817" y="6787336"/>
            <a:ext cx="4145367" cy="1986110"/>
            <a:chOff x="0" y="0"/>
            <a:chExt cx="5527156" cy="2648146"/>
          </a:xfrm>
        </p:grpSpPr>
        <p:sp>
          <p:nvSpPr>
            <p:cNvPr id="13" name="TextBox 13"/>
            <p:cNvSpPr txBox="1"/>
            <p:nvPr/>
          </p:nvSpPr>
          <p:spPr>
            <a:xfrm>
              <a:off x="0" y="-28575"/>
              <a:ext cx="5527156" cy="672888"/>
            </a:xfrm>
            <a:prstGeom prst="rect">
              <a:avLst/>
            </a:prstGeom>
          </p:spPr>
          <p:txBody>
            <a:bodyPr lIns="0" tIns="0" rIns="0" bIns="0" rtlCol="0" anchor="t">
              <a:spAutoFit/>
            </a:bodyPr>
            <a:lstStyle/>
            <a:p>
              <a:pPr>
                <a:lnSpc>
                  <a:spcPts val="4160"/>
                </a:lnSpc>
              </a:pPr>
              <a:r>
                <a:rPr lang="en-US" sz="3200">
                  <a:solidFill>
                    <a:srgbClr val="DA291C"/>
                  </a:solidFill>
                  <a:latin typeface="Nunito Sans Semi-Bold"/>
                </a:rPr>
                <a:t>All That Kids Can Be</a:t>
              </a:r>
            </a:p>
          </p:txBody>
        </p:sp>
        <p:sp>
          <p:nvSpPr>
            <p:cNvPr id="14" name="TextBox 14"/>
            <p:cNvSpPr txBox="1"/>
            <p:nvPr/>
          </p:nvSpPr>
          <p:spPr>
            <a:xfrm>
              <a:off x="0" y="835856"/>
              <a:ext cx="5527156" cy="1812290"/>
            </a:xfrm>
            <a:prstGeom prst="rect">
              <a:avLst/>
            </a:prstGeom>
          </p:spPr>
          <p:txBody>
            <a:bodyPr lIns="0" tIns="0" rIns="0" bIns="0" rtlCol="0" anchor="t">
              <a:spAutoFit/>
            </a:bodyPr>
            <a:lstStyle/>
            <a:p>
              <a:pPr>
                <a:lnSpc>
                  <a:spcPts val="2730"/>
                </a:lnSpc>
              </a:pPr>
              <a:r>
                <a:rPr lang="en-US" sz="2100">
                  <a:solidFill>
                    <a:srgbClr val="474242"/>
                  </a:solidFill>
                  <a:latin typeface="Nunito Sans"/>
                </a:rPr>
                <a:t>Giving children and youth the support they need to get a great start in life, do well in school, and reach their full potential.</a:t>
              </a:r>
            </a:p>
          </p:txBody>
        </p:sp>
      </p:grpSp>
      <p:grpSp>
        <p:nvGrpSpPr>
          <p:cNvPr id="15" name="Group 15"/>
          <p:cNvGrpSpPr/>
          <p:nvPr/>
        </p:nvGrpSpPr>
        <p:grpSpPr>
          <a:xfrm>
            <a:off x="12897846" y="3491680"/>
            <a:ext cx="3980454" cy="2968499"/>
            <a:chOff x="0" y="0"/>
            <a:chExt cx="5307272" cy="3957998"/>
          </a:xfrm>
        </p:grpSpPr>
        <p:pic>
          <p:nvPicPr>
            <p:cNvPr id="16"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5307272" cy="3957998"/>
            </a:xfrm>
            <a:prstGeom prst="rect">
              <a:avLst/>
            </a:prstGeom>
          </p:spPr>
        </p:pic>
      </p:grpSp>
      <p:grpSp>
        <p:nvGrpSpPr>
          <p:cNvPr id="17" name="Group 17"/>
          <p:cNvGrpSpPr/>
          <p:nvPr/>
        </p:nvGrpSpPr>
        <p:grpSpPr>
          <a:xfrm>
            <a:off x="12897846" y="6787336"/>
            <a:ext cx="4094754" cy="2509985"/>
            <a:chOff x="0" y="0"/>
            <a:chExt cx="5459672" cy="3346646"/>
          </a:xfrm>
        </p:grpSpPr>
        <p:sp>
          <p:nvSpPr>
            <p:cNvPr id="18" name="TextBox 18"/>
            <p:cNvSpPr txBox="1"/>
            <p:nvPr/>
          </p:nvSpPr>
          <p:spPr>
            <a:xfrm>
              <a:off x="0" y="-28575"/>
              <a:ext cx="5459672" cy="1371388"/>
            </a:xfrm>
            <a:prstGeom prst="rect">
              <a:avLst/>
            </a:prstGeom>
          </p:spPr>
          <p:txBody>
            <a:bodyPr lIns="0" tIns="0" rIns="0" bIns="0" rtlCol="0" anchor="t">
              <a:spAutoFit/>
            </a:bodyPr>
            <a:lstStyle/>
            <a:p>
              <a:pPr>
                <a:lnSpc>
                  <a:spcPts val="4160"/>
                </a:lnSpc>
              </a:pPr>
              <a:r>
                <a:rPr lang="en-US" sz="3200">
                  <a:solidFill>
                    <a:srgbClr val="DA291C"/>
                  </a:solidFill>
                  <a:latin typeface="Nunito Sans Semi-Bold"/>
                </a:rPr>
                <a:t>Healthy People, Strong Communities </a:t>
              </a:r>
            </a:p>
          </p:txBody>
        </p:sp>
        <p:sp>
          <p:nvSpPr>
            <p:cNvPr id="19" name="TextBox 19"/>
            <p:cNvSpPr txBox="1"/>
            <p:nvPr/>
          </p:nvSpPr>
          <p:spPr>
            <a:xfrm>
              <a:off x="0" y="1534356"/>
              <a:ext cx="5459672" cy="1812290"/>
            </a:xfrm>
            <a:prstGeom prst="rect">
              <a:avLst/>
            </a:prstGeom>
          </p:spPr>
          <p:txBody>
            <a:bodyPr lIns="0" tIns="0" rIns="0" bIns="0" rtlCol="0" anchor="t">
              <a:spAutoFit/>
            </a:bodyPr>
            <a:lstStyle/>
            <a:p>
              <a:pPr>
                <a:lnSpc>
                  <a:spcPts val="2730"/>
                </a:lnSpc>
              </a:pPr>
              <a:r>
                <a:rPr lang="en-US" sz="2100">
                  <a:solidFill>
                    <a:srgbClr val="474242"/>
                  </a:solidFill>
                  <a:latin typeface="Nunito Sans"/>
                </a:rPr>
                <a:t>Creating vibrant neighbourhoods, where everyone experiences a sense of belonging and connection to one another.</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32677" y="0"/>
            <a:ext cx="11055323" cy="10287000"/>
            <a:chOff x="0" y="0"/>
            <a:chExt cx="14740430" cy="1371600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4828810" cy="9059333"/>
            </a:xfrm>
            <a:prstGeom prst="rect">
              <a:avLst/>
            </a:prstGeom>
          </p:spPr>
        </p:pic>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55810" y="0"/>
              <a:ext cx="9784620" cy="9059333"/>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Lst>
            </a:blip>
            <a:srcRect t="19270" b="19270"/>
            <a:stretch>
              <a:fillRect/>
            </a:stretch>
          </p:blipFill>
          <p:spPr>
            <a:xfrm>
              <a:off x="0" y="9186333"/>
              <a:ext cx="7370215" cy="4529667"/>
            </a:xfrm>
            <a:prstGeom prst="rect">
              <a:avLst/>
            </a:prstGeom>
          </p:spPr>
        </p:pic>
        <p:pic>
          <p:nvPicPr>
            <p:cNvPr id="6" name="Picture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497215" y="9186333"/>
              <a:ext cx="7243215" cy="4529667"/>
            </a:xfrm>
            <a:prstGeom prst="rect">
              <a:avLst/>
            </a:prstGeom>
          </p:spPr>
        </p:pic>
      </p:grpSp>
      <p:sp>
        <p:nvSpPr>
          <p:cNvPr id="7" name="AutoShape 7"/>
          <p:cNvSpPr/>
          <p:nvPr/>
        </p:nvSpPr>
        <p:spPr>
          <a:xfrm>
            <a:off x="0" y="10096500"/>
            <a:ext cx="18288000" cy="0"/>
          </a:xfrm>
          <a:prstGeom prst="line">
            <a:avLst/>
          </a:prstGeom>
          <a:ln w="190500" cap="flat">
            <a:solidFill>
              <a:srgbClr val="54585A"/>
            </a:solidFill>
            <a:prstDash val="solid"/>
            <a:headEnd type="none" w="sm" len="sm"/>
            <a:tailEnd type="none" w="sm" len="sm"/>
          </a:ln>
        </p:spPr>
        <p:txBody>
          <a:bodyPr/>
          <a:lstStyle/>
          <a:p>
            <a:endParaRPr lang="en-CA"/>
          </a:p>
        </p:txBody>
      </p:sp>
      <p:grpSp>
        <p:nvGrpSpPr>
          <p:cNvPr id="8" name="Group 8"/>
          <p:cNvGrpSpPr/>
          <p:nvPr/>
        </p:nvGrpSpPr>
        <p:grpSpPr>
          <a:xfrm>
            <a:off x="358702" y="316778"/>
            <a:ext cx="6549554" cy="9653444"/>
            <a:chOff x="0" y="0"/>
            <a:chExt cx="8732739" cy="12871259"/>
          </a:xfrm>
        </p:grpSpPr>
        <p:sp>
          <p:nvSpPr>
            <p:cNvPr id="9" name="TextBox 9"/>
            <p:cNvSpPr txBox="1"/>
            <p:nvPr/>
          </p:nvSpPr>
          <p:spPr>
            <a:xfrm>
              <a:off x="0" y="0"/>
              <a:ext cx="8732739" cy="1117600"/>
            </a:xfrm>
            <a:prstGeom prst="rect">
              <a:avLst/>
            </a:prstGeom>
          </p:spPr>
          <p:txBody>
            <a:bodyPr lIns="0" tIns="0" rIns="0" bIns="0" rtlCol="0" anchor="t">
              <a:spAutoFit/>
            </a:bodyPr>
            <a:lstStyle/>
            <a:p>
              <a:pPr marL="0" lvl="0" indent="0" algn="l">
                <a:lnSpc>
                  <a:spcPts val="3359"/>
                </a:lnSpc>
                <a:spcBef>
                  <a:spcPct val="0"/>
                </a:spcBef>
              </a:pPr>
              <a:r>
                <a:rPr lang="en-US" sz="2799">
                  <a:solidFill>
                    <a:srgbClr val="DA291C"/>
                  </a:solidFill>
                  <a:latin typeface="Nunito Sans Semi-Bold"/>
                </a:rPr>
                <a:t>Edwin Binney's Community Farm and Education Centre</a:t>
              </a:r>
            </a:p>
          </p:txBody>
        </p:sp>
        <p:sp>
          <p:nvSpPr>
            <p:cNvPr id="10" name="TextBox 10"/>
            <p:cNvSpPr txBox="1"/>
            <p:nvPr/>
          </p:nvSpPr>
          <p:spPr>
            <a:xfrm>
              <a:off x="0" y="1474914"/>
              <a:ext cx="8732739" cy="11396345"/>
            </a:xfrm>
            <a:prstGeom prst="rect">
              <a:avLst/>
            </a:prstGeom>
          </p:spPr>
          <p:txBody>
            <a:bodyPr lIns="0" tIns="0" rIns="0" bIns="0" rtlCol="0" anchor="t">
              <a:spAutoFit/>
            </a:bodyPr>
            <a:lstStyle/>
            <a:p>
              <a:pPr>
                <a:lnSpc>
                  <a:spcPts val="2340"/>
                </a:lnSpc>
              </a:pPr>
              <a:r>
                <a:rPr lang="en-US" sz="1800">
                  <a:solidFill>
                    <a:srgbClr val="474242"/>
                  </a:solidFill>
                  <a:latin typeface="Nunito Sans"/>
                </a:rPr>
                <a:t>Since 2019, Edwin Binney’s Community Farm &amp; Education Centre, UWCKL’s large scale food security project has provided over 60,000 pounds of fresh produce to the clients of ten food banks and twenty social service agencies, including 21,683 pounds in 2022. </a:t>
              </a:r>
            </a:p>
            <a:p>
              <a:pPr>
                <a:lnSpc>
                  <a:spcPts val="2340"/>
                </a:lnSpc>
              </a:pPr>
              <a:endParaRPr lang="en-US" sz="1800">
                <a:solidFill>
                  <a:srgbClr val="474242"/>
                </a:solidFill>
                <a:latin typeface="Nunito Sans"/>
              </a:endParaRPr>
            </a:p>
            <a:p>
              <a:pPr>
                <a:lnSpc>
                  <a:spcPts val="2340"/>
                </a:lnSpc>
              </a:pPr>
              <a:r>
                <a:rPr lang="en-US" sz="1800">
                  <a:solidFill>
                    <a:srgbClr val="474242"/>
                  </a:solidFill>
                  <a:latin typeface="Nunito Sans"/>
                </a:rPr>
                <a:t>You may notice that the name has changed from Edwin Binney's Community Garden. Why did we do that? Simply because the term ‘garden’ no longer properly explains what this project has evolved into. It truly is a small farm, covering almost all of the 4 acres of available land. </a:t>
              </a:r>
            </a:p>
            <a:p>
              <a:pPr>
                <a:lnSpc>
                  <a:spcPts val="2340"/>
                </a:lnSpc>
              </a:pPr>
              <a:endParaRPr lang="en-US" sz="1800">
                <a:solidFill>
                  <a:srgbClr val="474242"/>
                </a:solidFill>
                <a:latin typeface="Nunito Sans"/>
              </a:endParaRPr>
            </a:p>
            <a:p>
              <a:pPr>
                <a:lnSpc>
                  <a:spcPts val="2340"/>
                </a:lnSpc>
              </a:pPr>
              <a:r>
                <a:rPr lang="en-US" sz="1800">
                  <a:solidFill>
                    <a:srgbClr val="474242"/>
                  </a:solidFill>
                  <a:latin typeface="Nunito Sans"/>
                </a:rPr>
                <a:t>We have harvested over 14,000 pounds so far. We are especially happy about that total this year, as we sustained some damage during the August 3rd hail storm. We lost 20 trees from our fruit orchard and sustained damage to our corn, cabbage, melon, squash, tomatoes and some apples on the surviving trees. We replanted what we could, but we will see a reduction in some of what we are able to harvest as a result of the storm. </a:t>
              </a:r>
            </a:p>
            <a:p>
              <a:pPr>
                <a:lnSpc>
                  <a:spcPts val="2340"/>
                </a:lnSpc>
              </a:pPr>
              <a:endParaRPr lang="en-US" sz="1800">
                <a:solidFill>
                  <a:srgbClr val="474242"/>
                </a:solidFill>
                <a:latin typeface="Nunito Sans"/>
              </a:endParaRPr>
            </a:p>
            <a:p>
              <a:pPr>
                <a:lnSpc>
                  <a:spcPts val="2340"/>
                </a:lnSpc>
              </a:pPr>
              <a:r>
                <a:rPr lang="en-US" sz="1800">
                  <a:solidFill>
                    <a:srgbClr val="474242"/>
                  </a:solidFill>
                  <a:latin typeface="Nunito Sans"/>
                </a:rPr>
                <a:t>We are excited about the variety of programming we have had at the farm this year. We've hosted school programs, Kawartha Lakes Summer Camps, groups from BGC Kawarthas, a Pop-Up Storytime with the Library, an Art Gallery art class and groups from the Institute for Studies in Global Prosperity for learning and volunteer sessions. </a:t>
              </a:r>
            </a:p>
            <a:p>
              <a:pPr>
                <a:lnSpc>
                  <a:spcPts val="2340"/>
                </a:lnSpc>
              </a:pPr>
              <a:endParaRPr lang="en-US" sz="1800">
                <a:solidFill>
                  <a:srgbClr val="474242"/>
                </a:solidFill>
                <a:latin typeface="Nunito Sans"/>
              </a:endParaRPr>
            </a:p>
            <a:p>
              <a:pPr>
                <a:lnSpc>
                  <a:spcPts val="2340"/>
                </a:lnSpc>
              </a:pPr>
              <a:r>
                <a:rPr lang="en-US" sz="1800">
                  <a:solidFill>
                    <a:srgbClr val="474242"/>
                  </a:solidFill>
                  <a:latin typeface="Nunito Sans"/>
                </a:rPr>
                <a:t>Never a dull moment at the farm! </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9989" y="324580"/>
            <a:ext cx="6768755" cy="2295525"/>
          </a:xfrm>
          <a:prstGeom prst="rect">
            <a:avLst/>
          </a:prstGeom>
        </p:spPr>
        <p:txBody>
          <a:bodyPr lIns="0" tIns="0" rIns="0" bIns="0" rtlCol="0" anchor="t">
            <a:spAutoFit/>
          </a:bodyPr>
          <a:lstStyle/>
          <a:p>
            <a:pPr>
              <a:lnSpc>
                <a:spcPts val="6000"/>
              </a:lnSpc>
            </a:pPr>
            <a:r>
              <a:rPr lang="en-US" sz="5000">
                <a:solidFill>
                  <a:srgbClr val="DA291C"/>
                </a:solidFill>
                <a:latin typeface="Nunito Sans Heavy"/>
              </a:rPr>
              <a:t>United Way funds vital projects in CKL and Haliburton</a:t>
            </a:r>
          </a:p>
        </p:txBody>
      </p:sp>
      <p:sp>
        <p:nvSpPr>
          <p:cNvPr id="3" name="TextBox 3"/>
          <p:cNvSpPr txBox="1"/>
          <p:nvPr/>
        </p:nvSpPr>
        <p:spPr>
          <a:xfrm>
            <a:off x="278868" y="2692324"/>
            <a:ext cx="7768027" cy="7098157"/>
          </a:xfrm>
          <a:prstGeom prst="rect">
            <a:avLst/>
          </a:prstGeom>
        </p:spPr>
        <p:txBody>
          <a:bodyPr lIns="0" tIns="0" rIns="0" bIns="0" rtlCol="0" anchor="t">
            <a:spAutoFit/>
          </a:bodyPr>
          <a:lstStyle/>
          <a:p>
            <a:pPr>
              <a:lnSpc>
                <a:spcPts val="4008"/>
              </a:lnSpc>
            </a:pPr>
            <a:r>
              <a:rPr lang="en-US" sz="2400">
                <a:solidFill>
                  <a:srgbClr val="474242"/>
                </a:solidFill>
                <a:latin typeface="Nunito Sans"/>
              </a:rPr>
              <a:t>In 2022, through our Community Capacity and Matching Collaborative Grants, we funded projects that:</a:t>
            </a:r>
          </a:p>
          <a:p>
            <a:pPr>
              <a:lnSpc>
                <a:spcPts val="2016"/>
              </a:lnSpc>
            </a:pPr>
            <a:endParaRPr lang="en-US" sz="2400">
              <a:solidFill>
                <a:srgbClr val="474242"/>
              </a:solidFill>
              <a:latin typeface="Nunito Sans"/>
            </a:endParaRPr>
          </a:p>
          <a:p>
            <a:pPr marL="431802" lvl="1" indent="-215901">
              <a:lnSpc>
                <a:spcPts val="3340"/>
              </a:lnSpc>
              <a:buFont typeface="Arial"/>
              <a:buChar char="•"/>
            </a:pPr>
            <a:r>
              <a:rPr lang="en-US" sz="2000">
                <a:solidFill>
                  <a:srgbClr val="474242"/>
                </a:solidFill>
                <a:latin typeface="Nunito Sans"/>
              </a:rPr>
              <a:t>Improved access to transportation by providing shelter residents with bicycles that they could borrow in order to attend job interviews, medical appointments or connect with friends. </a:t>
            </a:r>
          </a:p>
          <a:p>
            <a:pPr marL="431802" lvl="1" indent="-215901">
              <a:lnSpc>
                <a:spcPts val="3340"/>
              </a:lnSpc>
              <a:buFont typeface="Arial"/>
              <a:buChar char="•"/>
            </a:pPr>
            <a:r>
              <a:rPr lang="en-US" sz="2000">
                <a:solidFill>
                  <a:srgbClr val="474242"/>
                </a:solidFill>
                <a:latin typeface="Nunito Sans"/>
              </a:rPr>
              <a:t>Provided grocery gift cards for job seekers who are struggling to put food on the table while they look for work. </a:t>
            </a:r>
          </a:p>
          <a:p>
            <a:pPr marL="431802" lvl="1" indent="-215901">
              <a:lnSpc>
                <a:spcPts val="3340"/>
              </a:lnSpc>
              <a:buFont typeface="Arial"/>
              <a:buChar char="•"/>
            </a:pPr>
            <a:r>
              <a:rPr lang="en-US" sz="2000">
                <a:solidFill>
                  <a:srgbClr val="474242"/>
                </a:solidFill>
                <a:latin typeface="Nunito Sans"/>
              </a:rPr>
              <a:t>Helped residents in need access food and hygiene products through a little pantry. </a:t>
            </a:r>
          </a:p>
          <a:p>
            <a:pPr marL="431802" lvl="1" indent="-215901">
              <a:lnSpc>
                <a:spcPts val="3340"/>
              </a:lnSpc>
              <a:buFont typeface="Arial"/>
              <a:buChar char="•"/>
            </a:pPr>
            <a:r>
              <a:rPr lang="en-US" sz="2000">
                <a:solidFill>
                  <a:srgbClr val="474242"/>
                </a:solidFill>
                <a:latin typeface="Nunito Sans"/>
              </a:rPr>
              <a:t>Connected families to the services and supports that will address their specific needs.</a:t>
            </a:r>
          </a:p>
          <a:p>
            <a:pPr marL="431802" lvl="1" indent="-215901">
              <a:lnSpc>
                <a:spcPts val="3340"/>
              </a:lnSpc>
              <a:buFont typeface="Arial"/>
              <a:buChar char="•"/>
            </a:pPr>
            <a:r>
              <a:rPr lang="en-US" sz="2000">
                <a:solidFill>
                  <a:srgbClr val="474242"/>
                </a:solidFill>
                <a:latin typeface="Nunito Sans"/>
              </a:rPr>
              <a:t>Connected rural seniors and youth through intergenerational programming to work together and express their creativity.</a:t>
            </a:r>
          </a:p>
          <a:p>
            <a:pPr marL="431802" lvl="1" indent="-215901">
              <a:lnSpc>
                <a:spcPts val="3340"/>
              </a:lnSpc>
              <a:buFont typeface="Arial"/>
              <a:buChar char="•"/>
            </a:pPr>
            <a:r>
              <a:rPr lang="en-US" sz="2000">
                <a:solidFill>
                  <a:srgbClr val="474242"/>
                </a:solidFill>
                <a:latin typeface="Nunito Sans"/>
              </a:rPr>
              <a:t>Connected organizations and service providers with people with lived experience in order learn from their experiences and through this improve program and service delivery.</a:t>
            </a:r>
          </a:p>
        </p:txBody>
      </p:sp>
      <p:sp>
        <p:nvSpPr>
          <p:cNvPr id="4" name="Freeform 4"/>
          <p:cNvSpPr/>
          <p:nvPr/>
        </p:nvSpPr>
        <p:spPr>
          <a:xfrm>
            <a:off x="8554643" y="0"/>
            <a:ext cx="9733357" cy="10287000"/>
          </a:xfrm>
          <a:custGeom>
            <a:avLst/>
            <a:gdLst/>
            <a:ahLst/>
            <a:cxnLst/>
            <a:rect l="l" t="t" r="r" b="b"/>
            <a:pathLst>
              <a:path w="9733357" h="10287000">
                <a:moveTo>
                  <a:pt x="0" y="0"/>
                </a:moveTo>
                <a:lnTo>
                  <a:pt x="9733357" y="0"/>
                </a:lnTo>
                <a:lnTo>
                  <a:pt x="9733357"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sp>
        <p:nvSpPr>
          <p:cNvPr id="5" name="AutoShape 5"/>
          <p:cNvSpPr/>
          <p:nvPr/>
        </p:nvSpPr>
        <p:spPr>
          <a:xfrm rot="5400000">
            <a:off x="3315893" y="5048250"/>
            <a:ext cx="10287000" cy="0"/>
          </a:xfrm>
          <a:prstGeom prst="line">
            <a:avLst/>
          </a:prstGeom>
          <a:ln w="190500" cap="flat">
            <a:solidFill>
              <a:srgbClr val="54585A"/>
            </a:solidFill>
            <a:prstDash val="solid"/>
            <a:headEnd type="none" w="sm" len="sm"/>
            <a:tailEnd type="none" w="sm" len="sm"/>
          </a:ln>
        </p:spPr>
        <p:txBody>
          <a:bodyPr/>
          <a:lstStyle/>
          <a:p>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grpSp>
        <p:nvGrpSpPr>
          <p:cNvPr id="3" name="Group 3"/>
          <p:cNvGrpSpPr/>
          <p:nvPr/>
        </p:nvGrpSpPr>
        <p:grpSpPr>
          <a:xfrm>
            <a:off x="10759893" y="0"/>
            <a:ext cx="7528107" cy="4403496"/>
            <a:chOff x="0" y="0"/>
            <a:chExt cx="3070296" cy="1795941"/>
          </a:xfrm>
        </p:grpSpPr>
        <p:sp>
          <p:nvSpPr>
            <p:cNvPr id="4" name="Freeform 4"/>
            <p:cNvSpPr/>
            <p:nvPr/>
          </p:nvSpPr>
          <p:spPr>
            <a:xfrm>
              <a:off x="0" y="0"/>
              <a:ext cx="3070296" cy="1795941"/>
            </a:xfrm>
            <a:custGeom>
              <a:avLst/>
              <a:gdLst/>
              <a:ahLst/>
              <a:cxnLst/>
              <a:rect l="l" t="t" r="r" b="b"/>
              <a:pathLst>
                <a:path w="3070296" h="1795941">
                  <a:moveTo>
                    <a:pt x="0" y="0"/>
                  </a:moveTo>
                  <a:lnTo>
                    <a:pt x="3070296" y="0"/>
                  </a:lnTo>
                  <a:lnTo>
                    <a:pt x="3070296" y="1795941"/>
                  </a:lnTo>
                  <a:lnTo>
                    <a:pt x="0" y="1795941"/>
                  </a:lnTo>
                  <a:close/>
                </a:path>
              </a:pathLst>
            </a:custGeom>
            <a:solidFill>
              <a:srgbClr val="FFFFFF">
                <a:alpha val="93725"/>
              </a:srgbClr>
            </a:solidFill>
          </p:spPr>
          <p:txBody>
            <a:bodyPr/>
            <a:lstStyle/>
            <a:p>
              <a:endParaRPr lang="en-CA"/>
            </a:p>
          </p:txBody>
        </p:sp>
      </p:grpSp>
      <p:grpSp>
        <p:nvGrpSpPr>
          <p:cNvPr id="5" name="Group 5"/>
          <p:cNvGrpSpPr/>
          <p:nvPr/>
        </p:nvGrpSpPr>
        <p:grpSpPr>
          <a:xfrm>
            <a:off x="11471168" y="75191"/>
            <a:ext cx="6720962" cy="4063491"/>
            <a:chOff x="0" y="0"/>
            <a:chExt cx="8961282" cy="5417988"/>
          </a:xfrm>
        </p:grpSpPr>
        <p:sp>
          <p:nvSpPr>
            <p:cNvPr id="6" name="TextBox 6"/>
            <p:cNvSpPr txBox="1"/>
            <p:nvPr/>
          </p:nvSpPr>
          <p:spPr>
            <a:xfrm>
              <a:off x="0" y="3922563"/>
              <a:ext cx="8961282" cy="1495425"/>
            </a:xfrm>
            <a:prstGeom prst="rect">
              <a:avLst/>
            </a:prstGeom>
          </p:spPr>
          <p:txBody>
            <a:bodyPr lIns="0" tIns="0" rIns="0" bIns="0" rtlCol="0" anchor="t">
              <a:spAutoFit/>
            </a:bodyPr>
            <a:lstStyle/>
            <a:p>
              <a:pPr>
                <a:lnSpc>
                  <a:spcPts val="2946"/>
                </a:lnSpc>
              </a:pPr>
              <a:r>
                <a:rPr lang="en-US" sz="2455">
                  <a:solidFill>
                    <a:srgbClr val="474242"/>
                  </a:solidFill>
                  <a:latin typeface="Nunito Sans Semi-Bold"/>
                </a:rPr>
                <a:t>Contact E at gardencoordinator</a:t>
              </a:r>
              <a:r>
                <a:rPr lang="en-US" sz="2455">
                  <a:solidFill>
                    <a:srgbClr val="2C2A29"/>
                  </a:solidFill>
                  <a:latin typeface="Nunito Sans Semi-Bold"/>
                </a:rPr>
                <a:t>@ckl.unitedway.ca </a:t>
              </a:r>
            </a:p>
            <a:p>
              <a:pPr>
                <a:lnSpc>
                  <a:spcPts val="2946"/>
                </a:lnSpc>
              </a:pPr>
              <a:r>
                <a:rPr lang="en-US" sz="2455">
                  <a:solidFill>
                    <a:srgbClr val="2C2A29"/>
                  </a:solidFill>
                  <a:latin typeface="Nunito Sans Semi-Bold"/>
                </a:rPr>
                <a:t>for more information. </a:t>
              </a:r>
            </a:p>
          </p:txBody>
        </p:sp>
        <p:sp>
          <p:nvSpPr>
            <p:cNvPr id="7" name="TextBox 7"/>
            <p:cNvSpPr txBox="1"/>
            <p:nvPr/>
          </p:nvSpPr>
          <p:spPr>
            <a:xfrm>
              <a:off x="0" y="0"/>
              <a:ext cx="8961282" cy="3302000"/>
            </a:xfrm>
            <a:prstGeom prst="rect">
              <a:avLst/>
            </a:prstGeom>
          </p:spPr>
          <p:txBody>
            <a:bodyPr lIns="0" tIns="0" rIns="0" bIns="0" rtlCol="0" anchor="t">
              <a:spAutoFit/>
            </a:bodyPr>
            <a:lstStyle/>
            <a:p>
              <a:pPr>
                <a:lnSpc>
                  <a:spcPts val="3960"/>
                </a:lnSpc>
              </a:pPr>
              <a:r>
                <a:rPr lang="en-US" sz="3300">
                  <a:solidFill>
                    <a:srgbClr val="DA291C"/>
                  </a:solidFill>
                  <a:latin typeface="Nunito Sans Heavy"/>
                </a:rPr>
                <a:t>On site workshops, tours and team building opportunities are available at the farm. Come out and volunteer with your colleagues!</a:t>
              </a:r>
            </a:p>
          </p:txBody>
        </p:sp>
      </p:grpSp>
      <p:grpSp>
        <p:nvGrpSpPr>
          <p:cNvPr id="8" name="Group 8"/>
          <p:cNvGrpSpPr/>
          <p:nvPr/>
        </p:nvGrpSpPr>
        <p:grpSpPr>
          <a:xfrm>
            <a:off x="435624" y="231410"/>
            <a:ext cx="4988730" cy="2921219"/>
            <a:chOff x="0" y="0"/>
            <a:chExt cx="2934957" cy="1718604"/>
          </a:xfrm>
        </p:grpSpPr>
        <p:sp>
          <p:nvSpPr>
            <p:cNvPr id="9" name="Freeform 9"/>
            <p:cNvSpPr/>
            <p:nvPr/>
          </p:nvSpPr>
          <p:spPr>
            <a:xfrm>
              <a:off x="0" y="0"/>
              <a:ext cx="2934957" cy="1718604"/>
            </a:xfrm>
            <a:custGeom>
              <a:avLst/>
              <a:gdLst/>
              <a:ahLst/>
              <a:cxnLst/>
              <a:rect l="l" t="t" r="r" b="b"/>
              <a:pathLst>
                <a:path w="2934957" h="1718604">
                  <a:moveTo>
                    <a:pt x="0" y="0"/>
                  </a:moveTo>
                  <a:lnTo>
                    <a:pt x="2934957" y="0"/>
                  </a:lnTo>
                  <a:lnTo>
                    <a:pt x="2934957" y="1718604"/>
                  </a:lnTo>
                  <a:lnTo>
                    <a:pt x="0" y="1718604"/>
                  </a:lnTo>
                  <a:close/>
                </a:path>
              </a:pathLst>
            </a:custGeom>
            <a:solidFill>
              <a:srgbClr val="FFFFFF">
                <a:alpha val="93725"/>
              </a:srgbClr>
            </a:solidFill>
          </p:spPr>
          <p:txBody>
            <a:bodyPr/>
            <a:lstStyle/>
            <a:p>
              <a:endParaRPr lang="en-CA"/>
            </a:p>
          </p:txBody>
        </p:sp>
      </p:grpSp>
      <p:sp>
        <p:nvSpPr>
          <p:cNvPr id="10" name="TextBox 10"/>
          <p:cNvSpPr txBox="1"/>
          <p:nvPr/>
        </p:nvSpPr>
        <p:spPr>
          <a:xfrm>
            <a:off x="641238" y="348994"/>
            <a:ext cx="4508694" cy="2686050"/>
          </a:xfrm>
          <a:prstGeom prst="rect">
            <a:avLst/>
          </a:prstGeom>
        </p:spPr>
        <p:txBody>
          <a:bodyPr lIns="0" tIns="0" rIns="0" bIns="0" rtlCol="0" anchor="t">
            <a:spAutoFit/>
          </a:bodyPr>
          <a:lstStyle/>
          <a:p>
            <a:pPr>
              <a:lnSpc>
                <a:spcPts val="5999"/>
              </a:lnSpc>
            </a:pPr>
            <a:r>
              <a:rPr lang="en-US" sz="4999">
                <a:solidFill>
                  <a:srgbClr val="DA291C"/>
                </a:solidFill>
                <a:latin typeface="Nunito Sans Bold"/>
              </a:rPr>
              <a:t>"Best field trip ever!"</a:t>
            </a:r>
          </a:p>
          <a:p>
            <a:pPr>
              <a:lnSpc>
                <a:spcPts val="3960"/>
              </a:lnSpc>
            </a:pPr>
            <a:r>
              <a:rPr lang="en-US" sz="3300">
                <a:solidFill>
                  <a:srgbClr val="DA291C"/>
                </a:solidFill>
                <a:latin typeface="Nunito Sans Bold"/>
              </a:rPr>
              <a:t> </a:t>
            </a:r>
          </a:p>
          <a:p>
            <a:pPr algn="r">
              <a:lnSpc>
                <a:spcPts val="2760"/>
              </a:lnSpc>
            </a:pPr>
            <a:r>
              <a:rPr lang="en-US" sz="2300">
                <a:solidFill>
                  <a:srgbClr val="DA291C"/>
                </a:solidFill>
                <a:latin typeface="Nunito Sans Bold"/>
              </a:rPr>
              <a:t>2023 CKL Summer Camp participant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41343" y="3133986"/>
            <a:ext cx="12267239" cy="1028502"/>
            <a:chOff x="0" y="0"/>
            <a:chExt cx="11246309" cy="942906"/>
          </a:xfrm>
        </p:grpSpPr>
        <p:sp>
          <p:nvSpPr>
            <p:cNvPr id="3" name="Freeform 3"/>
            <p:cNvSpPr/>
            <p:nvPr/>
          </p:nvSpPr>
          <p:spPr>
            <a:xfrm>
              <a:off x="0" y="0"/>
              <a:ext cx="11246309" cy="942906"/>
            </a:xfrm>
            <a:custGeom>
              <a:avLst/>
              <a:gdLst/>
              <a:ahLst/>
              <a:cxnLst/>
              <a:rect l="l" t="t" r="r" b="b"/>
              <a:pathLst>
                <a:path w="11246309" h="942906">
                  <a:moveTo>
                    <a:pt x="11121848" y="942906"/>
                  </a:moveTo>
                  <a:lnTo>
                    <a:pt x="124460" y="942906"/>
                  </a:lnTo>
                  <a:cubicBezTo>
                    <a:pt x="55880" y="942906"/>
                    <a:pt x="0" y="887026"/>
                    <a:pt x="0" y="818446"/>
                  </a:cubicBezTo>
                  <a:lnTo>
                    <a:pt x="0" y="124460"/>
                  </a:lnTo>
                  <a:cubicBezTo>
                    <a:pt x="0" y="55880"/>
                    <a:pt x="55880" y="0"/>
                    <a:pt x="124460" y="0"/>
                  </a:cubicBezTo>
                  <a:lnTo>
                    <a:pt x="11121849" y="0"/>
                  </a:lnTo>
                  <a:cubicBezTo>
                    <a:pt x="11190429" y="0"/>
                    <a:pt x="11246309" y="55880"/>
                    <a:pt x="11246309" y="124460"/>
                  </a:cubicBezTo>
                  <a:lnTo>
                    <a:pt x="11246309" y="818446"/>
                  </a:lnTo>
                  <a:cubicBezTo>
                    <a:pt x="11246309" y="887026"/>
                    <a:pt x="11190429" y="942906"/>
                    <a:pt x="11121849" y="942906"/>
                  </a:cubicBezTo>
                  <a:close/>
                </a:path>
              </a:pathLst>
            </a:custGeom>
            <a:solidFill>
              <a:srgbClr val="DA291C"/>
            </a:solidFill>
          </p:spPr>
          <p:txBody>
            <a:bodyPr/>
            <a:lstStyle/>
            <a:p>
              <a:endParaRPr lang="en-CA"/>
            </a:p>
          </p:txBody>
        </p:sp>
      </p:grpSp>
      <p:grpSp>
        <p:nvGrpSpPr>
          <p:cNvPr id="4" name="Group 4"/>
          <p:cNvGrpSpPr>
            <a:grpSpLocks noChangeAspect="1"/>
          </p:cNvGrpSpPr>
          <p:nvPr/>
        </p:nvGrpSpPr>
        <p:grpSpPr>
          <a:xfrm>
            <a:off x="777028" y="308349"/>
            <a:ext cx="4205294" cy="5651274"/>
            <a:chOff x="0" y="0"/>
            <a:chExt cx="3663950" cy="4923790"/>
          </a:xfrm>
        </p:grpSpPr>
        <p:sp>
          <p:nvSpPr>
            <p:cNvPr id="5" name="Freeform 5"/>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sp>
          <p:nvSpPr>
            <p:cNvPr id="6" name="Freeform 6"/>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FFFF"/>
            </a:solidFill>
          </p:spPr>
          <p:txBody>
            <a:bodyPr/>
            <a:lstStyle/>
            <a:p>
              <a:endParaRPr lang="en-CA"/>
            </a:p>
          </p:txBody>
        </p:sp>
      </p:grpSp>
      <p:sp>
        <p:nvSpPr>
          <p:cNvPr id="7" name="Freeform 7"/>
          <p:cNvSpPr/>
          <p:nvPr/>
        </p:nvSpPr>
        <p:spPr>
          <a:xfrm>
            <a:off x="13150183" y="308349"/>
            <a:ext cx="4716800" cy="6289067"/>
          </a:xfrm>
          <a:custGeom>
            <a:avLst/>
            <a:gdLst/>
            <a:ahLst/>
            <a:cxnLst/>
            <a:rect l="l" t="t" r="r" b="b"/>
            <a:pathLst>
              <a:path w="4716800" h="6289067">
                <a:moveTo>
                  <a:pt x="0" y="0"/>
                </a:moveTo>
                <a:lnTo>
                  <a:pt x="4716800" y="0"/>
                </a:lnTo>
                <a:lnTo>
                  <a:pt x="4716800" y="6289067"/>
                </a:lnTo>
                <a:lnTo>
                  <a:pt x="0" y="628906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CA"/>
          </a:p>
        </p:txBody>
      </p:sp>
      <p:sp>
        <p:nvSpPr>
          <p:cNvPr id="8" name="Freeform 8"/>
          <p:cNvSpPr/>
          <p:nvPr/>
        </p:nvSpPr>
        <p:spPr>
          <a:xfrm>
            <a:off x="10874753" y="5779684"/>
            <a:ext cx="5917467" cy="3942513"/>
          </a:xfrm>
          <a:custGeom>
            <a:avLst/>
            <a:gdLst/>
            <a:ahLst/>
            <a:cxnLst/>
            <a:rect l="l" t="t" r="r" b="b"/>
            <a:pathLst>
              <a:path w="5917467" h="3942513">
                <a:moveTo>
                  <a:pt x="0" y="0"/>
                </a:moveTo>
                <a:lnTo>
                  <a:pt x="5917468" y="0"/>
                </a:lnTo>
                <a:lnTo>
                  <a:pt x="5917468" y="3942513"/>
                </a:lnTo>
                <a:lnTo>
                  <a:pt x="0" y="3942513"/>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CA"/>
          </a:p>
        </p:txBody>
      </p:sp>
      <p:sp>
        <p:nvSpPr>
          <p:cNvPr id="9" name="TextBox 9"/>
          <p:cNvSpPr txBox="1"/>
          <p:nvPr/>
        </p:nvSpPr>
        <p:spPr>
          <a:xfrm>
            <a:off x="4938706" y="4908260"/>
            <a:ext cx="4205294" cy="768985"/>
          </a:xfrm>
          <a:prstGeom prst="rect">
            <a:avLst/>
          </a:prstGeom>
        </p:spPr>
        <p:txBody>
          <a:bodyPr lIns="0" tIns="0" rIns="0" bIns="0" rtlCol="0" anchor="t">
            <a:spAutoFit/>
          </a:bodyPr>
          <a:lstStyle/>
          <a:p>
            <a:pPr algn="ctr">
              <a:lnSpc>
                <a:spcPts val="3020"/>
              </a:lnSpc>
            </a:pPr>
            <a:r>
              <a:rPr lang="en-US" sz="2000">
                <a:solidFill>
                  <a:srgbClr val="000000"/>
                </a:solidFill>
                <a:latin typeface="Poppins Bold"/>
              </a:rPr>
              <a:t>Jeff Tompkins</a:t>
            </a:r>
          </a:p>
          <a:p>
            <a:pPr algn="ctr">
              <a:lnSpc>
                <a:spcPts val="3020"/>
              </a:lnSpc>
            </a:pPr>
            <a:r>
              <a:rPr lang="en-US" sz="2000">
                <a:solidFill>
                  <a:srgbClr val="000000"/>
                </a:solidFill>
                <a:latin typeface="Poppins Bold"/>
              </a:rPr>
              <a:t>Campaign Chair </a:t>
            </a:r>
          </a:p>
        </p:txBody>
      </p:sp>
      <p:sp>
        <p:nvSpPr>
          <p:cNvPr id="10" name="TextBox 10"/>
          <p:cNvSpPr txBox="1"/>
          <p:nvPr/>
        </p:nvSpPr>
        <p:spPr>
          <a:xfrm>
            <a:off x="273322" y="6000750"/>
            <a:ext cx="10207775" cy="4286250"/>
          </a:xfrm>
          <a:prstGeom prst="rect">
            <a:avLst/>
          </a:prstGeom>
        </p:spPr>
        <p:txBody>
          <a:bodyPr lIns="0" tIns="0" rIns="0" bIns="0" rtlCol="0" anchor="t">
            <a:spAutoFit/>
          </a:bodyPr>
          <a:lstStyle/>
          <a:p>
            <a:pPr>
              <a:lnSpc>
                <a:spcPts val="2250"/>
              </a:lnSpc>
            </a:pPr>
            <a:r>
              <a:rPr lang="en-US" sz="1500">
                <a:solidFill>
                  <a:srgbClr val="000000"/>
                </a:solidFill>
                <a:latin typeface="Poppins"/>
              </a:rPr>
              <a:t>We are excited to have Jeff back for another year as campaign chair. Read below for his bio. </a:t>
            </a:r>
          </a:p>
          <a:p>
            <a:pPr>
              <a:lnSpc>
                <a:spcPts val="2250"/>
              </a:lnSpc>
            </a:pPr>
            <a:endParaRPr lang="en-US" sz="1500">
              <a:solidFill>
                <a:srgbClr val="000000"/>
              </a:solidFill>
              <a:latin typeface="Poppins"/>
            </a:endParaRPr>
          </a:p>
          <a:p>
            <a:pPr>
              <a:lnSpc>
                <a:spcPts val="2250"/>
              </a:lnSpc>
            </a:pPr>
            <a:r>
              <a:rPr lang="en-US" sz="1500">
                <a:solidFill>
                  <a:srgbClr val="000000"/>
                </a:solidFill>
                <a:latin typeface="Poppins"/>
              </a:rPr>
              <a:t>My name is Jeff Tompkins, and I am proud to stay on this year with the United Way as their Campaign Chair for the City of Kawartha Lakes and Haliburton County. Born and raised here, I left and went to SSFC for Business. I moved to Toronto for work and back to the area to start a family. Now, both my daughters have moved to Nova Scotia for university. I got remarried to my wonderful wife, Lynn, just over 3 years ago. Five and a half years ago I started my first company, RJT Office Solutions. Later that year I started a pop-up store for Christmas called Wall It Wall Art. I have since opened a permanent location for both the stores in the Cambridge Mall in beautiful downtown Lindsay. I am an active member of the 100 Men of Kawartha Lakes.</a:t>
            </a:r>
          </a:p>
          <a:p>
            <a:pPr>
              <a:lnSpc>
                <a:spcPts val="2250"/>
              </a:lnSpc>
            </a:pPr>
            <a:endParaRPr lang="en-US" sz="1500">
              <a:solidFill>
                <a:srgbClr val="000000"/>
              </a:solidFill>
              <a:latin typeface="Poppins"/>
            </a:endParaRPr>
          </a:p>
          <a:p>
            <a:pPr>
              <a:lnSpc>
                <a:spcPts val="2250"/>
              </a:lnSpc>
            </a:pPr>
            <a:r>
              <a:rPr lang="en-US" sz="1500">
                <a:solidFill>
                  <a:srgbClr val="000000"/>
                </a:solidFill>
                <a:latin typeface="Poppins"/>
              </a:rPr>
              <a:t>I am excited to stay on with the United Way this year to help grow the fundraising campaign. I am looking forward to the coming year and the support that we will get from the community at large. I look forward to meeting members of the community at our fundraising opportunities that we will be having this year!</a:t>
            </a:r>
          </a:p>
          <a:p>
            <a:pPr>
              <a:lnSpc>
                <a:spcPts val="2250"/>
              </a:lnSpc>
            </a:pPr>
            <a:endParaRPr lang="en-US" sz="1500">
              <a:solidFill>
                <a:srgbClr val="000000"/>
              </a:solidFill>
              <a:latin typeface="Poppins"/>
            </a:endParaRPr>
          </a:p>
        </p:txBody>
      </p:sp>
      <p:sp>
        <p:nvSpPr>
          <p:cNvPr id="11" name="TextBox 11"/>
          <p:cNvSpPr txBox="1"/>
          <p:nvPr/>
        </p:nvSpPr>
        <p:spPr>
          <a:xfrm>
            <a:off x="6263891" y="677524"/>
            <a:ext cx="5760218" cy="1832609"/>
          </a:xfrm>
          <a:prstGeom prst="rect">
            <a:avLst/>
          </a:prstGeom>
        </p:spPr>
        <p:txBody>
          <a:bodyPr lIns="0" tIns="0" rIns="0" bIns="0" rtlCol="0" anchor="t">
            <a:spAutoFit/>
          </a:bodyPr>
          <a:lstStyle/>
          <a:p>
            <a:pPr algn="ctr">
              <a:lnSpc>
                <a:spcPts val="7140"/>
              </a:lnSpc>
            </a:pPr>
            <a:r>
              <a:rPr lang="en-US" sz="5100">
                <a:solidFill>
                  <a:srgbClr val="000000"/>
                </a:solidFill>
                <a:latin typeface="Poppins"/>
              </a:rPr>
              <a:t>2023-2024 Campaign Chair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CA"/>
          </a:p>
        </p:txBody>
      </p:sp>
      <p:grpSp>
        <p:nvGrpSpPr>
          <p:cNvPr id="3" name="Group 3"/>
          <p:cNvGrpSpPr/>
          <p:nvPr/>
        </p:nvGrpSpPr>
        <p:grpSpPr>
          <a:xfrm>
            <a:off x="5367770" y="4305999"/>
            <a:ext cx="12920230" cy="5981001"/>
            <a:chOff x="0" y="0"/>
            <a:chExt cx="2982354" cy="1380584"/>
          </a:xfrm>
        </p:grpSpPr>
        <p:sp>
          <p:nvSpPr>
            <p:cNvPr id="4" name="Freeform 4"/>
            <p:cNvSpPr/>
            <p:nvPr/>
          </p:nvSpPr>
          <p:spPr>
            <a:xfrm>
              <a:off x="0" y="0"/>
              <a:ext cx="2982354" cy="1380584"/>
            </a:xfrm>
            <a:custGeom>
              <a:avLst/>
              <a:gdLst/>
              <a:ahLst/>
              <a:cxnLst/>
              <a:rect l="l" t="t" r="r" b="b"/>
              <a:pathLst>
                <a:path w="2982354" h="1380584">
                  <a:moveTo>
                    <a:pt x="0" y="0"/>
                  </a:moveTo>
                  <a:lnTo>
                    <a:pt x="2982354" y="0"/>
                  </a:lnTo>
                  <a:lnTo>
                    <a:pt x="2982354" y="1380584"/>
                  </a:lnTo>
                  <a:lnTo>
                    <a:pt x="0" y="1380584"/>
                  </a:lnTo>
                  <a:close/>
                </a:path>
              </a:pathLst>
            </a:custGeom>
            <a:solidFill>
              <a:srgbClr val="FFFFFF"/>
            </a:solidFill>
          </p:spPr>
          <p:txBody>
            <a:bodyPr/>
            <a:lstStyle/>
            <a:p>
              <a:endParaRPr lang="en-CA"/>
            </a:p>
          </p:txBody>
        </p:sp>
      </p:grpSp>
      <p:sp>
        <p:nvSpPr>
          <p:cNvPr id="5" name="TextBox 5"/>
          <p:cNvSpPr txBox="1"/>
          <p:nvPr/>
        </p:nvSpPr>
        <p:spPr>
          <a:xfrm>
            <a:off x="5728289" y="4645554"/>
            <a:ext cx="12199193" cy="4783455"/>
          </a:xfrm>
          <a:prstGeom prst="rect">
            <a:avLst/>
          </a:prstGeom>
        </p:spPr>
        <p:txBody>
          <a:bodyPr lIns="0" tIns="0" rIns="0" bIns="0" rtlCol="0" anchor="t">
            <a:spAutoFit/>
          </a:bodyPr>
          <a:lstStyle/>
          <a:p>
            <a:pPr>
              <a:lnSpc>
                <a:spcPts val="4199"/>
              </a:lnSpc>
            </a:pPr>
            <a:r>
              <a:rPr lang="en-US" sz="2999">
                <a:solidFill>
                  <a:srgbClr val="DA291C"/>
                </a:solidFill>
                <a:latin typeface="Spectral"/>
              </a:rPr>
              <a:t>Leaders of the Way - Why leadership giving is important. </a:t>
            </a:r>
          </a:p>
          <a:p>
            <a:pPr>
              <a:lnSpc>
                <a:spcPts val="1499"/>
              </a:lnSpc>
            </a:pPr>
            <a:endParaRPr lang="en-US" sz="2999">
              <a:solidFill>
                <a:srgbClr val="DA291C"/>
              </a:solidFill>
              <a:latin typeface="Spectral"/>
            </a:endParaRPr>
          </a:p>
          <a:p>
            <a:pPr algn="just">
              <a:lnSpc>
                <a:spcPts val="2940"/>
              </a:lnSpc>
            </a:pPr>
            <a:r>
              <a:rPr lang="en-US" sz="2100">
                <a:solidFill>
                  <a:srgbClr val="2C2A29"/>
                </a:solidFill>
                <a:latin typeface="Spectral"/>
              </a:rPr>
              <a:t>Set a powerful message in your community. As a Leader, you'll become part of an unstoppable force for change. Your support will drive social change and make a lasting impact for those most vulnerable in the City of Kawartha Lakes and Haliburton. Donors like you power our work in the community addressing food insecurity and other urgent needs in your community. </a:t>
            </a:r>
          </a:p>
          <a:p>
            <a:pPr algn="just">
              <a:lnSpc>
                <a:spcPts val="2940"/>
              </a:lnSpc>
            </a:pPr>
            <a:endParaRPr lang="en-US" sz="2100">
              <a:solidFill>
                <a:srgbClr val="2C2A29"/>
              </a:solidFill>
              <a:latin typeface="Spectral"/>
            </a:endParaRPr>
          </a:p>
          <a:p>
            <a:pPr algn="just">
              <a:lnSpc>
                <a:spcPts val="2940"/>
              </a:lnSpc>
            </a:pPr>
            <a:r>
              <a:rPr lang="en-US" sz="2100">
                <a:solidFill>
                  <a:srgbClr val="DA291C"/>
                </a:solidFill>
                <a:latin typeface="Spectral"/>
              </a:rPr>
              <a:t>Levels:</a:t>
            </a:r>
          </a:p>
          <a:p>
            <a:pPr algn="just">
              <a:lnSpc>
                <a:spcPts val="2940"/>
              </a:lnSpc>
            </a:pPr>
            <a:r>
              <a:rPr lang="en-US" sz="2100">
                <a:solidFill>
                  <a:srgbClr val="2C2A29"/>
                </a:solidFill>
                <a:latin typeface="Spectral"/>
              </a:rPr>
              <a:t>Level 1: Bronze $1,200 - $1,499</a:t>
            </a:r>
          </a:p>
          <a:p>
            <a:pPr algn="just">
              <a:lnSpc>
                <a:spcPts val="2940"/>
              </a:lnSpc>
            </a:pPr>
            <a:r>
              <a:rPr lang="en-US" sz="2100">
                <a:solidFill>
                  <a:srgbClr val="2C2A29"/>
                </a:solidFill>
                <a:latin typeface="Spectral"/>
              </a:rPr>
              <a:t>Level 2: Silver $1,500 – $4,999</a:t>
            </a:r>
          </a:p>
          <a:p>
            <a:pPr algn="just">
              <a:lnSpc>
                <a:spcPts val="2940"/>
              </a:lnSpc>
            </a:pPr>
            <a:r>
              <a:rPr lang="en-US" sz="2100">
                <a:solidFill>
                  <a:srgbClr val="2C2A29"/>
                </a:solidFill>
                <a:latin typeface="Spectral"/>
              </a:rPr>
              <a:t>Level 3: Gold $5,000+</a:t>
            </a:r>
          </a:p>
          <a:p>
            <a:pPr algn="just">
              <a:lnSpc>
                <a:spcPts val="2940"/>
              </a:lnSpc>
            </a:pPr>
            <a:endParaRPr lang="en-US" sz="2100">
              <a:solidFill>
                <a:srgbClr val="2C2A29"/>
              </a:solidFill>
              <a:latin typeface="Spectral"/>
            </a:endParaRPr>
          </a:p>
          <a:p>
            <a:pPr algn="just">
              <a:lnSpc>
                <a:spcPts val="2940"/>
              </a:lnSpc>
            </a:pPr>
            <a:r>
              <a:rPr lang="en-US" sz="2100">
                <a:solidFill>
                  <a:srgbClr val="2C2A29"/>
                </a:solidFill>
                <a:latin typeface="Spectral"/>
              </a:rPr>
              <a:t>Visit: www.ckl.... to learn more about leadership giving.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1295</Words>
  <Application>Microsoft Office PowerPoint</Application>
  <PresentationFormat>Custom</PresentationFormat>
  <Paragraphs>89</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Nunito Sans</vt:lpstr>
      <vt:lpstr>Nunito Sans Bold</vt:lpstr>
      <vt:lpstr>Nunito Sans Heavy</vt:lpstr>
      <vt:lpstr>Arial</vt:lpstr>
      <vt:lpstr>Poppins Bold</vt:lpstr>
      <vt:lpstr>Poppins</vt:lpstr>
      <vt:lpstr>Nunito Sans Semi-Bold</vt:lpstr>
      <vt:lpstr>Spectral</vt:lpstr>
      <vt:lpstr>Calibri</vt:lpstr>
      <vt:lpstr>League Spartan</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Workplace Campaign Presentation</dc:title>
  <dc:creator>UWCKL_SHANTAL</dc:creator>
  <cp:lastModifiedBy>Shantal Ingram</cp:lastModifiedBy>
  <cp:revision>2</cp:revision>
  <dcterms:created xsi:type="dcterms:W3CDTF">2006-08-16T00:00:00Z</dcterms:created>
  <dcterms:modified xsi:type="dcterms:W3CDTF">2023-09-21T19:41:53Z</dcterms:modified>
  <dc:identifier>DAFr6_FtmyA</dc:identifier>
</cp:coreProperties>
</file>